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309" r:id="rId4"/>
    <p:sldId id="294" r:id="rId5"/>
    <p:sldId id="337" r:id="rId6"/>
    <p:sldId id="338" r:id="rId7"/>
    <p:sldId id="341" r:id="rId8"/>
    <p:sldId id="345" r:id="rId9"/>
    <p:sldId id="346" r:id="rId10"/>
    <p:sldId id="342" r:id="rId11"/>
    <p:sldId id="343" r:id="rId12"/>
    <p:sldId id="344" r:id="rId13"/>
    <p:sldId id="340" r:id="rId14"/>
    <p:sldId id="347" r:id="rId15"/>
    <p:sldId id="348" r:id="rId16"/>
    <p:sldId id="351" r:id="rId17"/>
    <p:sldId id="339" r:id="rId18"/>
    <p:sldId id="335" r:id="rId19"/>
    <p:sldId id="34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65"/>
  </p:normalViewPr>
  <p:slideViewPr>
    <p:cSldViewPr snapToGrid="0">
      <p:cViewPr varScale="1">
        <p:scale>
          <a:sx n="78" d="100"/>
          <a:sy n="78" d="100"/>
        </p:scale>
        <p:origin x="78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E26D8-37BA-7442-9D24-A9327DB90F9C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55FD6-38F2-FA4B-B615-CC86570D8E3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31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E96F2-B85E-424F-942C-31C90E90B3E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5929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36A8E-1889-3108-6E2C-74581431EF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14488A-4E07-5B13-C62E-EB55B2C876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6986B-9416-8DCC-82D1-58FA7032D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1550-3A38-5A4D-9201-FF9A978AD86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4F02D-7960-77D7-9B86-21905D0D4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12DF5-CA32-B697-8146-D029845D4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0E1C-3B92-EB4B-885E-A2EB6000D2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232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03A43-F1FC-253C-BA52-4376F1666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B8967-E2E9-FA6A-5642-27E4CB7F0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99500-A262-C76E-CBD0-2228BBCAB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1550-3A38-5A4D-9201-FF9A978AD86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09B51-26E7-2F23-7A69-7E968F401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17B87-7345-D416-DE16-E38FFA43A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0E1C-3B92-EB4B-885E-A2EB6000D2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957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4A3BF-EE01-18BE-51A0-E265A3CB4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0D1F1D-2BAC-FE17-95C6-426AE78F1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CB400-5EA7-62C3-AA6D-A820F0CCF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1550-3A38-5A4D-9201-FF9A978AD86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D7DEC-1491-55F9-8D63-A0CF5875E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7D00B9-6165-C258-44DB-C833D8B84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0E1C-3B92-EB4B-885E-A2EB6000D2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952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2FD76-6E19-1480-CEBB-3675504D0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EC14D-DE8A-6DFA-37A3-B695DADF0D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5C980D-3580-6070-8EC6-654F746EBC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E031B-157D-B597-9F2C-B6E9B42E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1550-3A38-5A4D-9201-FF9A978AD86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795BA4-2355-8F1C-A464-7E8657A21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2765B1-96F2-5E8A-D983-0FA6AB93C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0E1C-3B92-EB4B-885E-A2EB6000D2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434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FB824-713D-EBCA-04C2-7AE6562BF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E82AF4-D3AD-45B1-3BD8-4C16B9B97B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ED0AB6-C17C-66E7-6D36-52D8DB0439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695182-7836-CEE3-EE96-A4AD21F75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D48F95-044A-03D0-EC8F-09581EA7E9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D3123-27FA-0D30-37E6-A06ABB450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1550-3A38-5A4D-9201-FF9A978AD86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273A06-0DD9-5CED-23D6-E92D54AFA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A90699-87B7-EF23-7743-6602DEFFA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0E1C-3B92-EB4B-885E-A2EB6000D2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411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E90FB-0DA6-652C-6FCA-AC7E37C0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CD20AF-0D5D-AF0A-2413-308F669E3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1550-3A38-5A4D-9201-FF9A978AD86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8090C5-714D-51A8-3614-1EDEF91FA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AD2542-FC98-A2D0-A8F6-02D3CEBF3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0E1C-3B92-EB4B-885E-A2EB6000D2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D97A7A-9FAA-E23C-B6F3-1D486CC1B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1550-3A38-5A4D-9201-FF9A978AD86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3834ED-8191-4C06-D1E1-C0CF81DC9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5EEF76-6478-FCDE-56AB-42F6DB5D7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0E1C-3B92-EB4B-885E-A2EB6000D2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045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776EE-48AF-6901-DB1F-3DF335E66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A3773-AEBE-60E6-653C-11CB78D67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879F2-28F1-DF7C-158F-571AAEE195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953D4F-C2E2-BDAB-C82E-B65924657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1550-3A38-5A4D-9201-FF9A978AD86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216905-4E9B-BEE1-06D9-B580C40AE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9445C-5155-91F6-490D-474301AF6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0E1C-3B92-EB4B-885E-A2EB6000D2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403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73798-7792-EF9F-F6DD-7E248CC49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C42BD7-4FB7-CD03-4EAA-F4C32D22A6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BFA91-1E45-8F29-8720-9FC6CD0D6A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3559B4-22AA-FD0B-A3F9-BD68A78F9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1550-3A38-5A4D-9201-FF9A978AD86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A3656-3903-6F2D-0CA7-327F52739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83425-A46C-8D22-9416-6CD404611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0E1C-3B92-EB4B-885E-A2EB6000D2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447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B3750-4686-7865-D839-9DE6C5A5B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80EA6F-C79A-10E6-611C-5BE64A973D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45469D-B5CA-DD5F-B16B-E072F5A53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1550-3A38-5A4D-9201-FF9A978AD86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97D31-202A-4ECD-324E-D2DBB2C72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7965C-3551-C1AF-ACFF-5351D859E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0E1C-3B92-EB4B-885E-A2EB6000D2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05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70C2E4-4BE5-1B8B-3470-A6BFA6FECC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68357C-060B-2C3E-53F7-3210765C9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3C412-1CBF-B276-38C6-4AA03DD5B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1550-3A38-5A4D-9201-FF9A978AD86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D8284-7A60-5A90-5A22-ED0D8BBC3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21035-8E49-37A4-6134-212BAD0D2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60E1C-3B92-EB4B-885E-A2EB6000D2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27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43B370-122D-F9E8-6468-E6273C517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8880C1-19AF-3A49-ABAC-D24C43EFF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C396F-AB71-8A15-6BE1-5119C73540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C81550-3A38-5A4D-9201-FF9A978AD86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6E7A9-386E-BF80-BBEB-70BAA0C7C5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1561F4-7908-9A02-B532-8575F7A16C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560E1C-3B92-EB4B-885E-A2EB6000D2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275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em.org.uk/resource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54E4B-B901-A751-87DD-96391F534A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F0F46A-D61F-A444-01E1-ACFE97E771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F89DDD-5411-7187-E85D-A58C870E20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7B35C0-EFB2-EF1C-80A8-EF9403008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887" y="512763"/>
            <a:ext cx="1850689" cy="13904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715B16-69A1-7E91-E93C-CE496386330D}"/>
              </a:ext>
            </a:extLst>
          </p:cNvPr>
          <p:cNvSpPr txBox="1"/>
          <p:nvPr/>
        </p:nvSpPr>
        <p:spPr>
          <a:xfrm>
            <a:off x="727886" y="2317705"/>
            <a:ext cx="94091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MD </a:t>
            </a: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Museum Learning &amp; Engagement Grants – how GEM can support your museum</a:t>
            </a:r>
          </a:p>
          <a:p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000" b="1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Rachel Tranter MBE</a:t>
            </a:r>
          </a:p>
          <a:p>
            <a:r>
              <a:rPr lang="en-US" sz="4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GEM Director</a:t>
            </a:r>
          </a:p>
          <a:p>
            <a:r>
              <a:rPr lang="en-US" sz="4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Robin Johnson – GEM </a:t>
            </a:r>
            <a:r>
              <a:rPr lang="en-US" sz="40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Cymru</a:t>
            </a:r>
            <a:r>
              <a:rPr lang="en-US" sz="4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Projects Lead</a:t>
            </a:r>
          </a:p>
        </p:txBody>
      </p:sp>
    </p:spTree>
    <p:extLst>
      <p:ext uri="{BB962C8B-B14F-4D97-AF65-F5344CB8AC3E}">
        <p14:creationId xmlns:p14="http://schemas.microsoft.com/office/powerpoint/2010/main" val="2847722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C441B-D3E1-BD0B-EC8C-6A98EFBC3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2174"/>
            <a:ext cx="8469923" cy="1325563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About GEM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671DC-FA3C-05A7-58A4-D2F815619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820219"/>
            <a:ext cx="5881577" cy="3814498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GEM is a community of learning practitioners across museums, heritage and cultural settings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GEM Connects &amp; Learns Together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Our VALUES are: Belonging, Collaborating, Empowering, Connecting, Expertise and Generosity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Our Vision is to support a connected and equipped community of people who create inspiring experiences, relevant for everyone; that promote equity – transform and enrich lives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GEM is an Arts Council England Investment Principles Support </a:t>
            </a:r>
            <a:r>
              <a:rPr lang="en-GB" noProof="0" dirty="0">
                <a:latin typeface="Calibri" panose="020F0502020204030204" pitchFamily="34" charset="0"/>
                <a:cs typeface="Calibri" panose="020F0502020204030204" pitchFamily="34" charset="0"/>
              </a:rPr>
              <a:t>Organisation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(IPSO)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719E819-0203-E81F-77D1-A06994085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65125"/>
            <a:ext cx="1772041" cy="13279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E4B4B3-903D-D97F-9FDA-93F349DC0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8287" y="1850065"/>
            <a:ext cx="4852700" cy="346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63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16AC7-F415-47A3-DBAF-8073424F9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87000-0945-A4F7-A46E-9F1F48592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082" y="1534766"/>
            <a:ext cx="9902072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What support does GEM offer?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E75535B-4AC5-E604-B14D-CEA2AFE37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8298" y="2860329"/>
            <a:ext cx="7559566" cy="4187907"/>
          </a:xfrm>
        </p:spPr>
        <p:txBody>
          <a:bodyPr>
            <a:norm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Events and training 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Area, Nation and International programme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Publications and Online resources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Mentoring and competency framework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Jobs noticeboard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GEM JISCMail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GEM’s Annual Conference 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(Newcastle in 2027)</a:t>
            </a:r>
            <a:endParaRPr lang="en-US" sz="24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0ABC1EA-9E43-DEA1-A1E1-0AF502CCA2FD}"/>
              </a:ext>
            </a:extLst>
          </p:cNvPr>
          <p:cNvSpPr txBox="1">
            <a:spLocks/>
          </p:cNvSpPr>
          <p:nvPr/>
        </p:nvSpPr>
        <p:spPr>
          <a:xfrm>
            <a:off x="5486400" y="2391459"/>
            <a:ext cx="4822630" cy="37636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oup of people standing on a bridge&#10;&#10;Description automatically generated">
            <a:extLst>
              <a:ext uri="{FF2B5EF4-FFF2-40B4-BE49-F238E27FC236}">
                <a16:creationId xmlns:a16="http://schemas.microsoft.com/office/drawing/2014/main" id="{191586AE-C145-51E6-F1B9-A0CC58009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60329"/>
            <a:ext cx="4267200" cy="2843784"/>
          </a:xfrm>
          <a:prstGeom prst="rect">
            <a:avLst/>
          </a:prstGeo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2A1BF577-A94C-BF5D-9F18-5F01F7BAE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65125"/>
            <a:ext cx="1772041" cy="132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199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50420" y="1663811"/>
            <a:ext cx="11524488" cy="5091834"/>
            <a:chOff x="0" y="1647293"/>
            <a:chExt cx="11524488" cy="5091834"/>
          </a:xfrm>
        </p:grpSpPr>
        <p:sp>
          <p:nvSpPr>
            <p:cNvPr id="4" name="object 4"/>
            <p:cNvSpPr/>
            <p:nvPr/>
          </p:nvSpPr>
          <p:spPr>
            <a:xfrm>
              <a:off x="0" y="1647293"/>
              <a:ext cx="11454765" cy="144585"/>
            </a:xfrm>
            <a:custGeom>
              <a:avLst/>
              <a:gdLst/>
              <a:ahLst/>
              <a:cxnLst/>
              <a:rect l="l" t="t" r="r" b="b"/>
              <a:pathLst>
                <a:path w="11454765" h="782319">
                  <a:moveTo>
                    <a:pt x="11454594" y="0"/>
                  </a:moveTo>
                  <a:lnTo>
                    <a:pt x="0" y="0"/>
                  </a:lnTo>
                  <a:lnTo>
                    <a:pt x="0" y="781698"/>
                  </a:lnTo>
                  <a:lnTo>
                    <a:pt x="11454594" y="781698"/>
                  </a:lnTo>
                  <a:lnTo>
                    <a:pt x="1145459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88463"/>
              <a:ext cx="11524488" cy="45506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2203079"/>
              <a:ext cx="11383645" cy="4268470"/>
            </a:xfrm>
            <a:custGeom>
              <a:avLst/>
              <a:gdLst/>
              <a:ahLst/>
              <a:cxnLst/>
              <a:rect l="l" t="t" r="r" b="b"/>
              <a:pathLst>
                <a:path w="11383645" h="4268470">
                  <a:moveTo>
                    <a:pt x="11383361" y="0"/>
                  </a:moveTo>
                  <a:lnTo>
                    <a:pt x="0" y="0"/>
                  </a:lnTo>
                  <a:lnTo>
                    <a:pt x="0" y="4267990"/>
                  </a:lnTo>
                  <a:lnTo>
                    <a:pt x="11383361" y="4267990"/>
                  </a:lnTo>
                  <a:lnTo>
                    <a:pt x="11383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31388" y="2033205"/>
            <a:ext cx="6084330" cy="4544193"/>
          </a:xfrm>
          <a:prstGeom prst="rect">
            <a:avLst/>
          </a:prstGeom>
        </p:spPr>
        <p:txBody>
          <a:bodyPr vert="horz" wrap="square" lIns="0" tIns="60960" rIns="0" bIns="0" rtlCol="0" anchor="t">
            <a:spAutoFit/>
          </a:bodyPr>
          <a:lstStyle/>
          <a:p>
            <a:pPr marL="12700" marR="389890" lvl="0">
              <a:defRPr/>
            </a:pPr>
            <a:r>
              <a:rPr lang="en-GB" sz="2400" spc="-10" dirty="0">
                <a:latin typeface="Calibri" panose="020F0502020204030204" pitchFamily="34" charset="0"/>
                <a:cs typeface="Calibri" panose="020F0502020204030204" pitchFamily="34" charset="0"/>
              </a:rPr>
              <a:t>https://gem.org.uk/our-work/publications/case-studies/</a:t>
            </a:r>
            <a:endParaRPr kumimoji="0" lang="en-GB" sz="2400" b="0" i="0" u="none" strike="noStrike" kern="1200" cap="none" spc="-1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spc="-1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Case Studies #36 Learning Places launching soon!</a:t>
            </a: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spc="-1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-1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Case Studies #35 The Sensational Museum</a:t>
            </a: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spc="-1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Case Studies </a:t>
            </a:r>
            <a:r>
              <a:rPr kumimoji="0" lang="en-GB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#34 Career Pathways in Museum</a:t>
            </a:r>
            <a:endParaRPr kumimoji="0" lang="en-GB" sz="2400" b="0" i="0" u="none" strike="noStrike" kern="1200" cap="none" spc="-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-5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-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JEM Journal </a:t>
            </a:r>
            <a:r>
              <a:rPr kumimoji="0" lang="en-GB" sz="2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– In Spite Of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452755" lvl="0" indent="0" algn="l" defTabSz="914400" rtl="0" eaLnBrk="1" fontAlgn="auto" latinLnBrk="0" hangingPunct="1">
              <a:lnSpc>
                <a:spcPct val="79000"/>
              </a:lnSpc>
              <a:spcBef>
                <a:spcPts val="10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608212" y="1663811"/>
            <a:ext cx="152400" cy="782320"/>
          </a:xfrm>
          <a:custGeom>
            <a:avLst/>
            <a:gdLst/>
            <a:ahLst/>
            <a:cxnLst/>
            <a:rect l="l" t="t" r="r" b="b"/>
            <a:pathLst>
              <a:path w="152400" h="782319">
                <a:moveTo>
                  <a:pt x="152382" y="0"/>
                </a:moveTo>
                <a:lnTo>
                  <a:pt x="0" y="0"/>
                </a:lnTo>
                <a:lnTo>
                  <a:pt x="0" y="781700"/>
                </a:lnTo>
                <a:lnTo>
                  <a:pt x="152382" y="781700"/>
                </a:lnTo>
                <a:lnTo>
                  <a:pt x="15238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8502338-C6A0-C79B-408A-F599142D90CC}"/>
              </a:ext>
            </a:extLst>
          </p:cNvPr>
          <p:cNvSpPr txBox="1">
            <a:spLocks/>
          </p:cNvSpPr>
          <p:nvPr/>
        </p:nvSpPr>
        <p:spPr>
          <a:xfrm>
            <a:off x="431388" y="785210"/>
            <a:ext cx="10133264" cy="13255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36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GEM Publications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7F98B0-C947-BA07-C562-A2ECACCBCB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104" y="2033205"/>
            <a:ext cx="2840073" cy="406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529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AFE6F-AA8C-B503-9752-5F4127631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>
            <a:extLst>
              <a:ext uri="{FF2B5EF4-FFF2-40B4-BE49-F238E27FC236}">
                <a16:creationId xmlns:a16="http://schemas.microsoft.com/office/drawing/2014/main" id="{10034B79-2E04-8F34-FC76-A91DD040F86F}"/>
              </a:ext>
            </a:extLst>
          </p:cNvPr>
          <p:cNvGrpSpPr/>
          <p:nvPr/>
        </p:nvGrpSpPr>
        <p:grpSpPr>
          <a:xfrm>
            <a:off x="250420" y="1663811"/>
            <a:ext cx="11524488" cy="5091834"/>
            <a:chOff x="0" y="1647293"/>
            <a:chExt cx="11524488" cy="5091834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70239BB3-949B-041C-654E-49FAA396D12D}"/>
                </a:ext>
              </a:extLst>
            </p:cNvPr>
            <p:cNvSpPr/>
            <p:nvPr/>
          </p:nvSpPr>
          <p:spPr>
            <a:xfrm>
              <a:off x="0" y="1647293"/>
              <a:ext cx="11454765" cy="144585"/>
            </a:xfrm>
            <a:custGeom>
              <a:avLst/>
              <a:gdLst/>
              <a:ahLst/>
              <a:cxnLst/>
              <a:rect l="l" t="t" r="r" b="b"/>
              <a:pathLst>
                <a:path w="11454765" h="782319">
                  <a:moveTo>
                    <a:pt x="11454594" y="0"/>
                  </a:moveTo>
                  <a:lnTo>
                    <a:pt x="0" y="0"/>
                  </a:lnTo>
                  <a:lnTo>
                    <a:pt x="0" y="781698"/>
                  </a:lnTo>
                  <a:lnTo>
                    <a:pt x="11454594" y="781698"/>
                  </a:lnTo>
                  <a:lnTo>
                    <a:pt x="1145459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A0B18832-65EE-2244-AB57-E13D3F10718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88463"/>
              <a:ext cx="11524488" cy="4550664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CB2481BE-6C91-6471-235B-9A6913D9F648}"/>
                </a:ext>
              </a:extLst>
            </p:cNvPr>
            <p:cNvSpPr/>
            <p:nvPr/>
          </p:nvSpPr>
          <p:spPr>
            <a:xfrm>
              <a:off x="0" y="2203079"/>
              <a:ext cx="11383645" cy="4268470"/>
            </a:xfrm>
            <a:custGeom>
              <a:avLst/>
              <a:gdLst/>
              <a:ahLst/>
              <a:cxnLst/>
              <a:rect l="l" t="t" r="r" b="b"/>
              <a:pathLst>
                <a:path w="11383645" h="4268470">
                  <a:moveTo>
                    <a:pt x="11383361" y="0"/>
                  </a:moveTo>
                  <a:lnTo>
                    <a:pt x="0" y="0"/>
                  </a:lnTo>
                  <a:lnTo>
                    <a:pt x="0" y="4267990"/>
                  </a:lnTo>
                  <a:lnTo>
                    <a:pt x="11383361" y="4267990"/>
                  </a:lnTo>
                  <a:lnTo>
                    <a:pt x="11383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67E00D26-E724-E63F-5360-D94D5902AC80}"/>
              </a:ext>
            </a:extLst>
          </p:cNvPr>
          <p:cNvSpPr txBox="1"/>
          <p:nvPr/>
        </p:nvSpPr>
        <p:spPr>
          <a:xfrm>
            <a:off x="431388" y="2287240"/>
            <a:ext cx="6154022" cy="3818481"/>
          </a:xfrm>
          <a:prstGeom prst="rect">
            <a:avLst/>
          </a:prstGeom>
        </p:spPr>
        <p:txBody>
          <a:bodyPr vert="horz" wrap="square" lIns="0" tIns="60960" rIns="0" bIns="0" rtlCol="0" anchor="t">
            <a:spAutoFit/>
          </a:bodyPr>
          <a:lstStyle/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Explore GEM’s selection of free resources, from check lists and templates to toolkits and case studies.</a:t>
            </a: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spc="-1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>
              <a:defRPr/>
            </a:pPr>
            <a:r>
              <a:rPr lang="en-GB" sz="20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 resources: </a:t>
            </a:r>
            <a:r>
              <a:rPr lang="en-GB" sz="20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https://gem.org.uk/resource/</a:t>
            </a:r>
            <a:endParaRPr lang="en-GB" sz="2000" spc="-1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>
              <a:defRPr/>
            </a:pPr>
            <a:endParaRPr lang="en-GB" sz="2000" spc="-1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marR="38989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Refreshed GLOs Framework</a:t>
            </a:r>
          </a:p>
          <a:p>
            <a:pPr marL="355600" marR="38989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Children and Young People Engaging with Museums </a:t>
            </a:r>
          </a:p>
          <a:p>
            <a:pPr marL="355600" marR="38989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Supporting Museums to Engage Children Educated Ou</a:t>
            </a:r>
            <a:r>
              <a:rPr lang="en-GB" sz="20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tside of School</a:t>
            </a:r>
          </a:p>
          <a:p>
            <a:pPr marL="355600" marR="38989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-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0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and much more!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452755" lvl="0" indent="0" algn="l" defTabSz="914400" rtl="0" eaLnBrk="1" fontAlgn="auto" latinLnBrk="0" hangingPunct="1">
              <a:lnSpc>
                <a:spcPct val="79000"/>
              </a:lnSpc>
              <a:spcBef>
                <a:spcPts val="10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2D590991-FF4E-E2F3-A856-1F10D519BAA3}"/>
              </a:ext>
            </a:extLst>
          </p:cNvPr>
          <p:cNvSpPr/>
          <p:nvPr/>
        </p:nvSpPr>
        <p:spPr>
          <a:xfrm>
            <a:off x="11608212" y="1663811"/>
            <a:ext cx="152400" cy="782320"/>
          </a:xfrm>
          <a:custGeom>
            <a:avLst/>
            <a:gdLst/>
            <a:ahLst/>
            <a:cxnLst/>
            <a:rect l="l" t="t" r="r" b="b"/>
            <a:pathLst>
              <a:path w="152400" h="782319">
                <a:moveTo>
                  <a:pt x="152382" y="0"/>
                </a:moveTo>
                <a:lnTo>
                  <a:pt x="0" y="0"/>
                </a:lnTo>
                <a:lnTo>
                  <a:pt x="0" y="781700"/>
                </a:lnTo>
                <a:lnTo>
                  <a:pt x="152382" y="781700"/>
                </a:lnTo>
                <a:lnTo>
                  <a:pt x="15238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6700327-DDE7-8A29-02FD-8F6D8424FF49}"/>
              </a:ext>
            </a:extLst>
          </p:cNvPr>
          <p:cNvSpPr txBox="1">
            <a:spLocks/>
          </p:cNvSpPr>
          <p:nvPr/>
        </p:nvSpPr>
        <p:spPr>
          <a:xfrm>
            <a:off x="431388" y="785210"/>
            <a:ext cx="10133264" cy="13255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36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GEM Resources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DE7BE1-7BFE-6D45-935A-DD1A61E57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5410" y="2446131"/>
            <a:ext cx="2438760" cy="34355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02AEBC-D367-FC3A-359C-357F08DFCD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8297" y="2446131"/>
            <a:ext cx="2379072" cy="343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73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52133-B525-85CC-39DA-21A1FB7A9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>
            <a:extLst>
              <a:ext uri="{FF2B5EF4-FFF2-40B4-BE49-F238E27FC236}">
                <a16:creationId xmlns:a16="http://schemas.microsoft.com/office/drawing/2014/main" id="{E2687278-6E80-D059-6A74-20707BA0B525}"/>
              </a:ext>
            </a:extLst>
          </p:cNvPr>
          <p:cNvGrpSpPr/>
          <p:nvPr/>
        </p:nvGrpSpPr>
        <p:grpSpPr>
          <a:xfrm>
            <a:off x="250420" y="1663811"/>
            <a:ext cx="11524488" cy="5091834"/>
            <a:chOff x="0" y="1647293"/>
            <a:chExt cx="11524488" cy="5091834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41B2E5FE-6D48-82C2-34EE-7EB00F0B2FAA}"/>
                </a:ext>
              </a:extLst>
            </p:cNvPr>
            <p:cNvSpPr/>
            <p:nvPr/>
          </p:nvSpPr>
          <p:spPr>
            <a:xfrm>
              <a:off x="0" y="1647293"/>
              <a:ext cx="11454765" cy="144585"/>
            </a:xfrm>
            <a:custGeom>
              <a:avLst/>
              <a:gdLst/>
              <a:ahLst/>
              <a:cxnLst/>
              <a:rect l="l" t="t" r="r" b="b"/>
              <a:pathLst>
                <a:path w="11454765" h="782319">
                  <a:moveTo>
                    <a:pt x="11454594" y="0"/>
                  </a:moveTo>
                  <a:lnTo>
                    <a:pt x="0" y="0"/>
                  </a:lnTo>
                  <a:lnTo>
                    <a:pt x="0" y="781698"/>
                  </a:lnTo>
                  <a:lnTo>
                    <a:pt x="11454594" y="781698"/>
                  </a:lnTo>
                  <a:lnTo>
                    <a:pt x="1145459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8931E7C9-7F18-8376-E7AE-CADDF1AE29A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88463"/>
              <a:ext cx="11524488" cy="4550664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59AF9DAD-2A43-648F-B03E-85E9908A823A}"/>
                </a:ext>
              </a:extLst>
            </p:cNvPr>
            <p:cNvSpPr/>
            <p:nvPr/>
          </p:nvSpPr>
          <p:spPr>
            <a:xfrm>
              <a:off x="0" y="2203079"/>
              <a:ext cx="11383645" cy="4268470"/>
            </a:xfrm>
            <a:custGeom>
              <a:avLst/>
              <a:gdLst/>
              <a:ahLst/>
              <a:cxnLst/>
              <a:rect l="l" t="t" r="r" b="b"/>
              <a:pathLst>
                <a:path w="11383645" h="4268470">
                  <a:moveTo>
                    <a:pt x="11383361" y="0"/>
                  </a:moveTo>
                  <a:lnTo>
                    <a:pt x="0" y="0"/>
                  </a:lnTo>
                  <a:lnTo>
                    <a:pt x="0" y="4267990"/>
                  </a:lnTo>
                  <a:lnTo>
                    <a:pt x="11383361" y="4267990"/>
                  </a:lnTo>
                  <a:lnTo>
                    <a:pt x="11383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873210CB-D65D-3449-D86F-683AD36D16D2}"/>
              </a:ext>
            </a:extLst>
          </p:cNvPr>
          <p:cNvSpPr txBox="1"/>
          <p:nvPr/>
        </p:nvSpPr>
        <p:spPr>
          <a:xfrm>
            <a:off x="431388" y="2349566"/>
            <a:ext cx="4821096" cy="3016210"/>
          </a:xfrm>
          <a:prstGeom prst="rect">
            <a:avLst/>
          </a:prstGeom>
        </p:spPr>
        <p:txBody>
          <a:bodyPr vert="horz" wrap="square" lIns="0" tIns="60960" rIns="0" bIns="0" rtlCol="0" anchor="t">
            <a:spAutoFit/>
          </a:bodyPr>
          <a:lstStyle/>
          <a:p>
            <a:pPr marL="12700" marR="389890" lvl="0">
              <a:defRPr/>
            </a:pPr>
            <a:r>
              <a:rPr lang="en-GB" sz="24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https://gem.org.uk/suppliers-listing/</a:t>
            </a: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spc="-1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80+ trusted suppliers specialising in a wide range of fields: </a:t>
            </a: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spc="-1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Design, evaluation, project management, comms &amp; marketing.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3B185763-43D1-D7AC-680D-7CF2A52F4813}"/>
              </a:ext>
            </a:extLst>
          </p:cNvPr>
          <p:cNvSpPr/>
          <p:nvPr/>
        </p:nvSpPr>
        <p:spPr>
          <a:xfrm>
            <a:off x="11608212" y="1663811"/>
            <a:ext cx="152400" cy="782320"/>
          </a:xfrm>
          <a:custGeom>
            <a:avLst/>
            <a:gdLst/>
            <a:ahLst/>
            <a:cxnLst/>
            <a:rect l="l" t="t" r="r" b="b"/>
            <a:pathLst>
              <a:path w="152400" h="782319">
                <a:moveTo>
                  <a:pt x="152382" y="0"/>
                </a:moveTo>
                <a:lnTo>
                  <a:pt x="0" y="0"/>
                </a:lnTo>
                <a:lnTo>
                  <a:pt x="0" y="781700"/>
                </a:lnTo>
                <a:lnTo>
                  <a:pt x="152382" y="781700"/>
                </a:lnTo>
                <a:lnTo>
                  <a:pt x="15238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2A9D627-7352-A26D-06DF-9B567B47F104}"/>
              </a:ext>
            </a:extLst>
          </p:cNvPr>
          <p:cNvSpPr txBox="1">
            <a:spLocks/>
          </p:cNvSpPr>
          <p:nvPr/>
        </p:nvSpPr>
        <p:spPr>
          <a:xfrm>
            <a:off x="431388" y="785210"/>
            <a:ext cx="10133264" cy="13255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36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Supplier List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56574B-B9AE-0238-F3E6-88A063AA9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266" y="2125389"/>
            <a:ext cx="5280014" cy="412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51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4BDC6-3794-9C36-9317-BB1A4FE47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>
            <a:extLst>
              <a:ext uri="{FF2B5EF4-FFF2-40B4-BE49-F238E27FC236}">
                <a16:creationId xmlns:a16="http://schemas.microsoft.com/office/drawing/2014/main" id="{BA46A6DA-F8F1-E676-3208-BA6D949E2160}"/>
              </a:ext>
            </a:extLst>
          </p:cNvPr>
          <p:cNvGrpSpPr/>
          <p:nvPr/>
        </p:nvGrpSpPr>
        <p:grpSpPr>
          <a:xfrm>
            <a:off x="250420" y="1663811"/>
            <a:ext cx="11524488" cy="5091834"/>
            <a:chOff x="0" y="1647293"/>
            <a:chExt cx="11524488" cy="5091834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3CF27762-1734-EE0B-794B-F8076FD95413}"/>
                </a:ext>
              </a:extLst>
            </p:cNvPr>
            <p:cNvSpPr/>
            <p:nvPr/>
          </p:nvSpPr>
          <p:spPr>
            <a:xfrm>
              <a:off x="0" y="1647293"/>
              <a:ext cx="11454765" cy="144585"/>
            </a:xfrm>
            <a:custGeom>
              <a:avLst/>
              <a:gdLst/>
              <a:ahLst/>
              <a:cxnLst/>
              <a:rect l="l" t="t" r="r" b="b"/>
              <a:pathLst>
                <a:path w="11454765" h="782319">
                  <a:moveTo>
                    <a:pt x="11454594" y="0"/>
                  </a:moveTo>
                  <a:lnTo>
                    <a:pt x="0" y="0"/>
                  </a:lnTo>
                  <a:lnTo>
                    <a:pt x="0" y="781698"/>
                  </a:lnTo>
                  <a:lnTo>
                    <a:pt x="11454594" y="781698"/>
                  </a:lnTo>
                  <a:lnTo>
                    <a:pt x="1145459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13B0AF67-7B0F-634A-0A07-EAFFB066DCA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88463"/>
              <a:ext cx="11524488" cy="4550664"/>
            </a:xfrm>
            <a:prstGeom prst="rect">
              <a:avLst/>
            </a:prstGeom>
          </p:spPr>
        </p:pic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7FD43F21-6AC7-7FBA-5CE5-F32DF14F9661}"/>
              </a:ext>
            </a:extLst>
          </p:cNvPr>
          <p:cNvSpPr txBox="1"/>
          <p:nvPr/>
        </p:nvSpPr>
        <p:spPr>
          <a:xfrm>
            <a:off x="431388" y="2093762"/>
            <a:ext cx="4666972" cy="4862870"/>
          </a:xfrm>
          <a:prstGeom prst="rect">
            <a:avLst/>
          </a:prstGeom>
        </p:spPr>
        <p:txBody>
          <a:bodyPr vert="horz" wrap="square" lIns="0" tIns="60960" rIns="0" bIns="0" rtlCol="0" anchor="t">
            <a:spAutoFit/>
          </a:bodyPr>
          <a:lstStyle/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Museums worked with an experienced Heritage Learning Professional over 5 days on a variety of projects, with an accompanying small grant.</a:t>
            </a: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spc="-1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Here are just some examples of the kind of projects that were developed in collaboration with an experienced heritage learning professional over the last few years</a:t>
            </a:r>
            <a:r>
              <a:rPr lang="en-GB" sz="24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n-GB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spc="-1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CFE187C7-D803-AAE2-2CE4-53D948E831CD}"/>
              </a:ext>
            </a:extLst>
          </p:cNvPr>
          <p:cNvSpPr/>
          <p:nvPr/>
        </p:nvSpPr>
        <p:spPr>
          <a:xfrm>
            <a:off x="11608212" y="1663811"/>
            <a:ext cx="152400" cy="782320"/>
          </a:xfrm>
          <a:custGeom>
            <a:avLst/>
            <a:gdLst/>
            <a:ahLst/>
            <a:cxnLst/>
            <a:rect l="l" t="t" r="r" b="b"/>
            <a:pathLst>
              <a:path w="152400" h="782319">
                <a:moveTo>
                  <a:pt x="152382" y="0"/>
                </a:moveTo>
                <a:lnTo>
                  <a:pt x="0" y="0"/>
                </a:lnTo>
                <a:lnTo>
                  <a:pt x="0" y="781700"/>
                </a:lnTo>
                <a:lnTo>
                  <a:pt x="152382" y="781700"/>
                </a:lnTo>
                <a:lnTo>
                  <a:pt x="15238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5951BBE-5275-8E2E-2A01-8C3E1C991D48}"/>
              </a:ext>
            </a:extLst>
          </p:cNvPr>
          <p:cNvSpPr txBox="1">
            <a:spLocks/>
          </p:cNvSpPr>
          <p:nvPr/>
        </p:nvSpPr>
        <p:spPr>
          <a:xfrm>
            <a:off x="431388" y="785210"/>
            <a:ext cx="10133264" cy="13255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36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GEM Cymru Mentor scheme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108414-F8C4-CDE4-A110-93A3CC76A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214" y="2508931"/>
            <a:ext cx="5252466" cy="3942764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7CA9DC-145A-0FC4-ED1B-1C603F2392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6620" y="473004"/>
            <a:ext cx="3429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621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CAFCD-BEB2-C12A-05F1-2CD08F724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>
            <a:extLst>
              <a:ext uri="{FF2B5EF4-FFF2-40B4-BE49-F238E27FC236}">
                <a16:creationId xmlns:a16="http://schemas.microsoft.com/office/drawing/2014/main" id="{C812DE4A-CFE3-0694-3BCB-2EF0F846A52F}"/>
              </a:ext>
            </a:extLst>
          </p:cNvPr>
          <p:cNvGrpSpPr/>
          <p:nvPr/>
        </p:nvGrpSpPr>
        <p:grpSpPr>
          <a:xfrm>
            <a:off x="236124" y="1447991"/>
            <a:ext cx="11524488" cy="5091834"/>
            <a:chOff x="0" y="1647293"/>
            <a:chExt cx="11524488" cy="5091834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E175A625-DB0F-FFCB-C908-28323BF51594}"/>
                </a:ext>
              </a:extLst>
            </p:cNvPr>
            <p:cNvSpPr/>
            <p:nvPr/>
          </p:nvSpPr>
          <p:spPr>
            <a:xfrm>
              <a:off x="0" y="1647293"/>
              <a:ext cx="11454765" cy="144585"/>
            </a:xfrm>
            <a:custGeom>
              <a:avLst/>
              <a:gdLst/>
              <a:ahLst/>
              <a:cxnLst/>
              <a:rect l="l" t="t" r="r" b="b"/>
              <a:pathLst>
                <a:path w="11454765" h="782319">
                  <a:moveTo>
                    <a:pt x="11454594" y="0"/>
                  </a:moveTo>
                  <a:lnTo>
                    <a:pt x="0" y="0"/>
                  </a:lnTo>
                  <a:lnTo>
                    <a:pt x="0" y="781698"/>
                  </a:lnTo>
                  <a:lnTo>
                    <a:pt x="11454594" y="781698"/>
                  </a:lnTo>
                  <a:lnTo>
                    <a:pt x="1145459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427BFEA7-20AF-F705-9482-03CF12D5247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88463"/>
              <a:ext cx="11524488" cy="4550664"/>
            </a:xfrm>
            <a:prstGeom prst="rect">
              <a:avLst/>
            </a:prstGeom>
          </p:spPr>
        </p:pic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464B7105-5293-7BF4-D657-2878DC26C514}"/>
              </a:ext>
            </a:extLst>
          </p:cNvPr>
          <p:cNvSpPr txBox="1"/>
          <p:nvPr/>
        </p:nvSpPr>
        <p:spPr>
          <a:xfrm>
            <a:off x="431389" y="2019104"/>
            <a:ext cx="4186332" cy="5970865"/>
          </a:xfrm>
          <a:prstGeom prst="rect">
            <a:avLst/>
          </a:prstGeom>
        </p:spPr>
        <p:txBody>
          <a:bodyPr vert="horz" wrap="square" lIns="0" tIns="60960" rIns="0" bIns="0" rtlCol="0" anchor="t">
            <a:spAutoFit/>
          </a:bodyPr>
          <a:lstStyle/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i="1" u="sng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Mold Museum </a:t>
            </a:r>
            <a:r>
              <a:rPr lang="en-GB" sz="24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worked with a freelancer to develop a new museum trail alongside brand new handling materials to be used by f.o.h. staff.</a:t>
            </a: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i="1" u="sng" dirty="0">
                <a:effectLst/>
                <a:latin typeface="Sansation"/>
                <a:ea typeface="Calibri" panose="020F0502020204030204" pitchFamily="34" charset="0"/>
                <a:cs typeface="Times New Roman" panose="02020603050405020304" pitchFamily="18" charset="0"/>
              </a:rPr>
              <a:t>Rhondda Cynon Taff Museum </a:t>
            </a:r>
            <a:r>
              <a:rPr lang="en-GB" sz="2400" dirty="0">
                <a:effectLst/>
                <a:latin typeface="Sansation"/>
                <a:ea typeface="Calibri" panose="020F0502020204030204" pitchFamily="34" charset="0"/>
                <a:cs typeface="Times New Roman" panose="02020603050405020304" pitchFamily="18" charset="0"/>
              </a:rPr>
              <a:t>worked with an experienced learning professional to  produce an engaging and innovative promotional film for schools to engage with as marketing </a:t>
            </a:r>
            <a:endParaRPr lang="en-GB" sz="2400" spc="-1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spc="-1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spc="-1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spc="-1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70F8EC0F-4832-0C2E-766A-FB9C96FA9988}"/>
              </a:ext>
            </a:extLst>
          </p:cNvPr>
          <p:cNvSpPr/>
          <p:nvPr/>
        </p:nvSpPr>
        <p:spPr>
          <a:xfrm>
            <a:off x="11608212" y="1663811"/>
            <a:ext cx="152400" cy="782320"/>
          </a:xfrm>
          <a:custGeom>
            <a:avLst/>
            <a:gdLst/>
            <a:ahLst/>
            <a:cxnLst/>
            <a:rect l="l" t="t" r="r" b="b"/>
            <a:pathLst>
              <a:path w="152400" h="782319">
                <a:moveTo>
                  <a:pt x="152382" y="0"/>
                </a:moveTo>
                <a:lnTo>
                  <a:pt x="0" y="0"/>
                </a:lnTo>
                <a:lnTo>
                  <a:pt x="0" y="781700"/>
                </a:lnTo>
                <a:lnTo>
                  <a:pt x="152382" y="781700"/>
                </a:lnTo>
                <a:lnTo>
                  <a:pt x="15238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547890D-167F-A3B8-7E63-1CC86AA2C036}"/>
              </a:ext>
            </a:extLst>
          </p:cNvPr>
          <p:cNvSpPr txBox="1">
            <a:spLocks/>
          </p:cNvSpPr>
          <p:nvPr/>
        </p:nvSpPr>
        <p:spPr>
          <a:xfrm>
            <a:off x="431388" y="785210"/>
            <a:ext cx="10133264" cy="13255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36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GEM Cymru Mentor scheme</a:t>
            </a:r>
          </a:p>
        </p:txBody>
      </p:sp>
      <p:pic>
        <p:nvPicPr>
          <p:cNvPr id="6" name="Picture 5" descr="A group of women standing in front of a table&#10;&#10;Description automatically generated">
            <a:extLst>
              <a:ext uri="{FF2B5EF4-FFF2-40B4-BE49-F238E27FC236}">
                <a16:creationId xmlns:a16="http://schemas.microsoft.com/office/drawing/2014/main" id="{892C71D5-1544-01DF-FC18-0E57032AD9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720" y="2255357"/>
            <a:ext cx="4297687" cy="2417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B3CC87-D1AB-F939-4EDD-D9511D6494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261" y="4853744"/>
            <a:ext cx="4142961" cy="1493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8481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67E36-DF26-A519-4169-865CBBFF0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>
            <a:extLst>
              <a:ext uri="{FF2B5EF4-FFF2-40B4-BE49-F238E27FC236}">
                <a16:creationId xmlns:a16="http://schemas.microsoft.com/office/drawing/2014/main" id="{5FAB5BA0-0579-A13B-E433-8225E77CA0ED}"/>
              </a:ext>
            </a:extLst>
          </p:cNvPr>
          <p:cNvGrpSpPr/>
          <p:nvPr/>
        </p:nvGrpSpPr>
        <p:grpSpPr>
          <a:xfrm>
            <a:off x="333756" y="1663811"/>
            <a:ext cx="11524488" cy="5091834"/>
            <a:chOff x="0" y="1647293"/>
            <a:chExt cx="11524488" cy="5091834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A7F32529-8A15-F1D9-FE30-820636A4CAEF}"/>
                </a:ext>
              </a:extLst>
            </p:cNvPr>
            <p:cNvSpPr/>
            <p:nvPr/>
          </p:nvSpPr>
          <p:spPr>
            <a:xfrm>
              <a:off x="0" y="1647293"/>
              <a:ext cx="11454765" cy="144585"/>
            </a:xfrm>
            <a:custGeom>
              <a:avLst/>
              <a:gdLst/>
              <a:ahLst/>
              <a:cxnLst/>
              <a:rect l="l" t="t" r="r" b="b"/>
              <a:pathLst>
                <a:path w="11454765" h="782319">
                  <a:moveTo>
                    <a:pt x="11454594" y="0"/>
                  </a:moveTo>
                  <a:lnTo>
                    <a:pt x="0" y="0"/>
                  </a:lnTo>
                  <a:lnTo>
                    <a:pt x="0" y="781698"/>
                  </a:lnTo>
                  <a:lnTo>
                    <a:pt x="11454594" y="781698"/>
                  </a:lnTo>
                  <a:lnTo>
                    <a:pt x="1145459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41932AAD-67F3-215C-3364-F72BB49851E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88463"/>
              <a:ext cx="11524488" cy="4550664"/>
            </a:xfrm>
            <a:prstGeom prst="rect">
              <a:avLst/>
            </a:prstGeom>
          </p:spPr>
        </p:pic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6FCF2C70-4C34-183C-8F29-EF9E6B0266FD}"/>
              </a:ext>
            </a:extLst>
          </p:cNvPr>
          <p:cNvSpPr txBox="1"/>
          <p:nvPr/>
        </p:nvSpPr>
        <p:spPr>
          <a:xfrm>
            <a:off x="431388" y="2077323"/>
            <a:ext cx="4186332" cy="6340197"/>
          </a:xfrm>
          <a:prstGeom prst="rect">
            <a:avLst/>
          </a:prstGeom>
        </p:spPr>
        <p:txBody>
          <a:bodyPr vert="horz" wrap="square" lIns="0" tIns="60960" rIns="0" bIns="0" rtlCol="0" anchor="t">
            <a:spAutoFit/>
          </a:bodyPr>
          <a:lstStyle/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i="1" u="sng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Newtown textile Museum </a:t>
            </a:r>
            <a:r>
              <a:rPr lang="en-GB" sz="24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develop a new activity box full of appropriate toys and games and ‘explorer bags’ to be used in the galleries.</a:t>
            </a: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i="1" u="sng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Cyfarthfa Castle &amp; Museum </a:t>
            </a:r>
            <a:r>
              <a:rPr lang="en-GB" sz="24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worked with an experienced learning professional to set up and run a new teacher's forum which helped them create teachers’ packs and notes for self led visits </a:t>
            </a: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spc="-1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spc="-1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spc="-1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spc="-1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C27FCC32-C25D-7991-77BE-B7C5B2D41123}"/>
              </a:ext>
            </a:extLst>
          </p:cNvPr>
          <p:cNvSpPr/>
          <p:nvPr/>
        </p:nvSpPr>
        <p:spPr>
          <a:xfrm>
            <a:off x="11608212" y="1663811"/>
            <a:ext cx="152400" cy="782320"/>
          </a:xfrm>
          <a:custGeom>
            <a:avLst/>
            <a:gdLst/>
            <a:ahLst/>
            <a:cxnLst/>
            <a:rect l="l" t="t" r="r" b="b"/>
            <a:pathLst>
              <a:path w="152400" h="782319">
                <a:moveTo>
                  <a:pt x="152382" y="0"/>
                </a:moveTo>
                <a:lnTo>
                  <a:pt x="0" y="0"/>
                </a:lnTo>
                <a:lnTo>
                  <a:pt x="0" y="781700"/>
                </a:lnTo>
                <a:lnTo>
                  <a:pt x="152382" y="781700"/>
                </a:lnTo>
                <a:lnTo>
                  <a:pt x="15238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361D22B-B512-6695-26F9-3E9A472024D5}"/>
              </a:ext>
            </a:extLst>
          </p:cNvPr>
          <p:cNvSpPr txBox="1">
            <a:spLocks/>
          </p:cNvSpPr>
          <p:nvPr/>
        </p:nvSpPr>
        <p:spPr>
          <a:xfrm>
            <a:off x="431388" y="785210"/>
            <a:ext cx="10133264" cy="13255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36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GEM Cymru Mentor scheme</a:t>
            </a:r>
          </a:p>
        </p:txBody>
      </p:sp>
      <p:pic>
        <p:nvPicPr>
          <p:cNvPr id="9" name="Picture 8" descr="A group of people standing in a tunnel&#10;&#10;Description automatically generated">
            <a:extLst>
              <a:ext uri="{FF2B5EF4-FFF2-40B4-BE49-F238E27FC236}">
                <a16:creationId xmlns:a16="http://schemas.microsoft.com/office/drawing/2014/main" id="{9E951BB6-B23B-AECC-F893-F8032873B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102" y="3108246"/>
            <a:ext cx="2514600" cy="33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person in a garment&#10;&#10;Description automatically generated">
            <a:extLst>
              <a:ext uri="{FF2B5EF4-FFF2-40B4-BE49-F238E27FC236}">
                <a16:creationId xmlns:a16="http://schemas.microsoft.com/office/drawing/2014/main" id="{BA8D7254-D341-1FA2-9B6C-7418E8DE1A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750" y="2035524"/>
            <a:ext cx="3716322" cy="24775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2035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B4DCF-C8CE-BF62-F0B4-A56932D42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>
            <a:extLst>
              <a:ext uri="{FF2B5EF4-FFF2-40B4-BE49-F238E27FC236}">
                <a16:creationId xmlns:a16="http://schemas.microsoft.com/office/drawing/2014/main" id="{F18830A9-F024-2FFD-CC47-0864A7F151C5}"/>
              </a:ext>
            </a:extLst>
          </p:cNvPr>
          <p:cNvGrpSpPr/>
          <p:nvPr/>
        </p:nvGrpSpPr>
        <p:grpSpPr>
          <a:xfrm>
            <a:off x="236124" y="1663811"/>
            <a:ext cx="11524488" cy="5091834"/>
            <a:chOff x="0" y="1647293"/>
            <a:chExt cx="11524488" cy="5091834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9418EDF3-3CA4-9337-1CC5-EC90D64445A2}"/>
                </a:ext>
              </a:extLst>
            </p:cNvPr>
            <p:cNvSpPr/>
            <p:nvPr/>
          </p:nvSpPr>
          <p:spPr>
            <a:xfrm>
              <a:off x="0" y="1647293"/>
              <a:ext cx="11454765" cy="144585"/>
            </a:xfrm>
            <a:custGeom>
              <a:avLst/>
              <a:gdLst/>
              <a:ahLst/>
              <a:cxnLst/>
              <a:rect l="l" t="t" r="r" b="b"/>
              <a:pathLst>
                <a:path w="11454765" h="782319">
                  <a:moveTo>
                    <a:pt x="11454594" y="0"/>
                  </a:moveTo>
                  <a:lnTo>
                    <a:pt x="0" y="0"/>
                  </a:lnTo>
                  <a:lnTo>
                    <a:pt x="0" y="781698"/>
                  </a:lnTo>
                  <a:lnTo>
                    <a:pt x="11454594" y="781698"/>
                  </a:lnTo>
                  <a:lnTo>
                    <a:pt x="1145459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FC750974-88FE-AEA9-5623-A09C5470A34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88463"/>
              <a:ext cx="11524488" cy="4550664"/>
            </a:xfrm>
            <a:prstGeom prst="rect">
              <a:avLst/>
            </a:prstGeom>
          </p:spPr>
        </p:pic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A5F683A0-1176-5BC5-4D3F-E70F6044BF9F}"/>
              </a:ext>
            </a:extLst>
          </p:cNvPr>
          <p:cNvSpPr txBox="1"/>
          <p:nvPr/>
        </p:nvSpPr>
        <p:spPr>
          <a:xfrm>
            <a:off x="431388" y="1927860"/>
            <a:ext cx="4186332" cy="4862870"/>
          </a:xfrm>
          <a:prstGeom prst="rect">
            <a:avLst/>
          </a:prstGeom>
        </p:spPr>
        <p:txBody>
          <a:bodyPr vert="horz" wrap="square" lIns="0" tIns="60960" rIns="0" bIns="0" rtlCol="0" anchor="t">
            <a:spAutoFit/>
          </a:bodyPr>
          <a:lstStyle/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Conwy Culture Centre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worked with experienced freelancer who liaised with local schools to research the audience and their needs, resulting in new high quality, digital outreach service.</a:t>
            </a: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i="1" u="sng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Tenby Museum </a:t>
            </a:r>
            <a:r>
              <a:rPr lang="en-GB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worked with experience learning professional to create new living history drama session based on local pirates!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0988CB6A-6734-8A5D-D461-D2F34E00C652}"/>
              </a:ext>
            </a:extLst>
          </p:cNvPr>
          <p:cNvSpPr/>
          <p:nvPr/>
        </p:nvSpPr>
        <p:spPr>
          <a:xfrm>
            <a:off x="11608212" y="1663811"/>
            <a:ext cx="152400" cy="782320"/>
          </a:xfrm>
          <a:custGeom>
            <a:avLst/>
            <a:gdLst/>
            <a:ahLst/>
            <a:cxnLst/>
            <a:rect l="l" t="t" r="r" b="b"/>
            <a:pathLst>
              <a:path w="152400" h="782319">
                <a:moveTo>
                  <a:pt x="152382" y="0"/>
                </a:moveTo>
                <a:lnTo>
                  <a:pt x="0" y="0"/>
                </a:lnTo>
                <a:lnTo>
                  <a:pt x="0" y="781700"/>
                </a:lnTo>
                <a:lnTo>
                  <a:pt x="152382" y="781700"/>
                </a:lnTo>
                <a:lnTo>
                  <a:pt x="15238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56A9A59-1E25-31E8-A90A-D605C4FB053C}"/>
              </a:ext>
            </a:extLst>
          </p:cNvPr>
          <p:cNvSpPr txBox="1">
            <a:spLocks/>
          </p:cNvSpPr>
          <p:nvPr/>
        </p:nvSpPr>
        <p:spPr>
          <a:xfrm>
            <a:off x="431388" y="785210"/>
            <a:ext cx="10133264" cy="13255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36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GEM Cymru Mentor scheme</a:t>
            </a:r>
          </a:p>
        </p:txBody>
      </p:sp>
      <p:pic>
        <p:nvPicPr>
          <p:cNvPr id="6" name="Picture 5" descr="A person sitting next to a camera&#10;&#10;AI-generated content may be incorrect.">
            <a:extLst>
              <a:ext uri="{FF2B5EF4-FFF2-40B4-BE49-F238E27FC236}">
                <a16:creationId xmlns:a16="http://schemas.microsoft.com/office/drawing/2014/main" id="{4B53388F-14D8-F86F-8E2E-FAE4EDCB71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419993" y="2469041"/>
            <a:ext cx="3312557" cy="2484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A66039-91FE-C24F-386E-6FE298111F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454" y="2859087"/>
            <a:ext cx="2750185" cy="3886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3703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183D0-BD88-AE9D-1CC7-227FAFE43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>
            <a:extLst>
              <a:ext uri="{FF2B5EF4-FFF2-40B4-BE49-F238E27FC236}">
                <a16:creationId xmlns:a16="http://schemas.microsoft.com/office/drawing/2014/main" id="{3DE25A68-EB17-87F2-A899-7C5B857973EB}"/>
              </a:ext>
            </a:extLst>
          </p:cNvPr>
          <p:cNvGrpSpPr/>
          <p:nvPr/>
        </p:nvGrpSpPr>
        <p:grpSpPr>
          <a:xfrm>
            <a:off x="236124" y="1663811"/>
            <a:ext cx="11524488" cy="5091834"/>
            <a:chOff x="0" y="1647293"/>
            <a:chExt cx="11524488" cy="5091834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9CAE79F3-7632-95F9-E6F3-D5670ECC0878}"/>
                </a:ext>
              </a:extLst>
            </p:cNvPr>
            <p:cNvSpPr/>
            <p:nvPr/>
          </p:nvSpPr>
          <p:spPr>
            <a:xfrm>
              <a:off x="0" y="1647293"/>
              <a:ext cx="11454765" cy="144585"/>
            </a:xfrm>
            <a:custGeom>
              <a:avLst/>
              <a:gdLst/>
              <a:ahLst/>
              <a:cxnLst/>
              <a:rect l="l" t="t" r="r" b="b"/>
              <a:pathLst>
                <a:path w="11454765" h="782319">
                  <a:moveTo>
                    <a:pt x="11454594" y="0"/>
                  </a:moveTo>
                  <a:lnTo>
                    <a:pt x="0" y="0"/>
                  </a:lnTo>
                  <a:lnTo>
                    <a:pt x="0" y="781698"/>
                  </a:lnTo>
                  <a:lnTo>
                    <a:pt x="11454594" y="781698"/>
                  </a:lnTo>
                  <a:lnTo>
                    <a:pt x="1145459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CC291187-EBE7-B21B-1F5A-D9681CC89E5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88463"/>
              <a:ext cx="11524488" cy="4550664"/>
            </a:xfrm>
            <a:prstGeom prst="rect">
              <a:avLst/>
            </a:prstGeom>
          </p:spPr>
        </p:pic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C8E766A1-A999-AA75-84C4-DAF225C28528}"/>
              </a:ext>
            </a:extLst>
          </p:cNvPr>
          <p:cNvSpPr txBox="1"/>
          <p:nvPr/>
        </p:nvSpPr>
        <p:spPr>
          <a:xfrm>
            <a:off x="431388" y="1990622"/>
            <a:ext cx="4186332" cy="4493538"/>
          </a:xfrm>
          <a:prstGeom prst="rect">
            <a:avLst/>
          </a:prstGeom>
        </p:spPr>
        <p:txBody>
          <a:bodyPr vert="horz" wrap="square" lIns="0" tIns="60960" rIns="0" bIns="0" rtlCol="0" anchor="t">
            <a:spAutoFit/>
          </a:bodyPr>
          <a:lstStyle/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Denbighshire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worked with heritage freelancer to discuss new ways of working better, and </a:t>
            </a:r>
            <a:r>
              <a:rPr lang="en-GB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ore collaboratively, across their three sites with schools.</a:t>
            </a: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i="1" u="sng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Andrew Logan Museum </a:t>
            </a:r>
            <a:r>
              <a:rPr lang="en-GB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worked with an experienced museum professional to start their learning journey and create a brand new education service.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74FFDEE8-867F-B23A-7C30-3D9DE1385FEE}"/>
              </a:ext>
            </a:extLst>
          </p:cNvPr>
          <p:cNvSpPr/>
          <p:nvPr/>
        </p:nvSpPr>
        <p:spPr>
          <a:xfrm>
            <a:off x="11608212" y="1663811"/>
            <a:ext cx="152400" cy="782320"/>
          </a:xfrm>
          <a:custGeom>
            <a:avLst/>
            <a:gdLst/>
            <a:ahLst/>
            <a:cxnLst/>
            <a:rect l="l" t="t" r="r" b="b"/>
            <a:pathLst>
              <a:path w="152400" h="782319">
                <a:moveTo>
                  <a:pt x="152382" y="0"/>
                </a:moveTo>
                <a:lnTo>
                  <a:pt x="0" y="0"/>
                </a:lnTo>
                <a:lnTo>
                  <a:pt x="0" y="781700"/>
                </a:lnTo>
                <a:lnTo>
                  <a:pt x="152382" y="781700"/>
                </a:lnTo>
                <a:lnTo>
                  <a:pt x="15238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6A4DEE4-B90E-54DD-262B-B735A87F9B5C}"/>
              </a:ext>
            </a:extLst>
          </p:cNvPr>
          <p:cNvSpPr txBox="1">
            <a:spLocks/>
          </p:cNvSpPr>
          <p:nvPr/>
        </p:nvSpPr>
        <p:spPr>
          <a:xfrm>
            <a:off x="431388" y="785210"/>
            <a:ext cx="10133264" cy="13255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36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GEM Cymru Mentor scheme</a:t>
            </a:r>
          </a:p>
        </p:txBody>
      </p:sp>
      <p:pic>
        <p:nvPicPr>
          <p:cNvPr id="2" name="Picture 1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B815DA0D-329D-6472-9252-452F32742A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745736" y="2041482"/>
            <a:ext cx="3537934" cy="2653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display of art in a store&#10;&#10;AI-generated content may be incorrect.">
            <a:extLst>
              <a:ext uri="{FF2B5EF4-FFF2-40B4-BE49-F238E27FC236}">
                <a16:creationId xmlns:a16="http://schemas.microsoft.com/office/drawing/2014/main" id="{2FF5C4EB-CA21-79AF-2B8B-84A114E0B5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414168" y="3566371"/>
            <a:ext cx="3201422" cy="24001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6221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5BBA0-6CBA-FECC-3F8F-94449D368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>
            <a:extLst>
              <a:ext uri="{FF2B5EF4-FFF2-40B4-BE49-F238E27FC236}">
                <a16:creationId xmlns:a16="http://schemas.microsoft.com/office/drawing/2014/main" id="{9B210EDE-7DF6-613A-B72A-8000422A934F}"/>
              </a:ext>
            </a:extLst>
          </p:cNvPr>
          <p:cNvGrpSpPr/>
          <p:nvPr/>
        </p:nvGrpSpPr>
        <p:grpSpPr>
          <a:xfrm>
            <a:off x="236124" y="1663811"/>
            <a:ext cx="11524488" cy="5091834"/>
            <a:chOff x="0" y="1647293"/>
            <a:chExt cx="11524488" cy="5091834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338BAF8D-7496-9B9A-38F5-B3404DE00E0F}"/>
                </a:ext>
              </a:extLst>
            </p:cNvPr>
            <p:cNvSpPr/>
            <p:nvPr/>
          </p:nvSpPr>
          <p:spPr>
            <a:xfrm>
              <a:off x="0" y="1647293"/>
              <a:ext cx="11454765" cy="144585"/>
            </a:xfrm>
            <a:custGeom>
              <a:avLst/>
              <a:gdLst/>
              <a:ahLst/>
              <a:cxnLst/>
              <a:rect l="l" t="t" r="r" b="b"/>
              <a:pathLst>
                <a:path w="11454765" h="782319">
                  <a:moveTo>
                    <a:pt x="11454594" y="0"/>
                  </a:moveTo>
                  <a:lnTo>
                    <a:pt x="0" y="0"/>
                  </a:lnTo>
                  <a:lnTo>
                    <a:pt x="0" y="781698"/>
                  </a:lnTo>
                  <a:lnTo>
                    <a:pt x="11454594" y="781698"/>
                  </a:lnTo>
                  <a:lnTo>
                    <a:pt x="1145459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9463ED68-421F-0BFC-CE85-7F4B177B5CE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88463"/>
              <a:ext cx="11524488" cy="4550664"/>
            </a:xfrm>
            <a:prstGeom prst="rect">
              <a:avLst/>
            </a:prstGeom>
          </p:spPr>
        </p:pic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8487ED13-BDED-D911-3613-54C25862E256}"/>
              </a:ext>
            </a:extLst>
          </p:cNvPr>
          <p:cNvSpPr txBox="1"/>
          <p:nvPr/>
        </p:nvSpPr>
        <p:spPr>
          <a:xfrm>
            <a:off x="431388" y="2100350"/>
            <a:ext cx="4186332" cy="5232202"/>
          </a:xfrm>
          <a:prstGeom prst="rect">
            <a:avLst/>
          </a:prstGeom>
        </p:spPr>
        <p:txBody>
          <a:bodyPr vert="horz" wrap="square" lIns="0" tIns="60960" rIns="0" bIns="0" rtlCol="0" anchor="t">
            <a:spAutoFit/>
          </a:bodyPr>
          <a:lstStyle/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Torfaen Museum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worked with an experienced learning professional to develop more self led sessions </a:t>
            </a:r>
            <a:r>
              <a:rPr lang="en-GB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alongside a brand new object based outreach service.</a:t>
            </a: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sng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Firing Line </a:t>
            </a:r>
            <a:r>
              <a:rPr kumimoji="0" lang="en-GB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– developed new 16-18 yr old appropriate materials and sessions after the experienced mentor worked with the f.o.h. team (who knew the audience best)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7FEE1219-7293-471D-0170-032FA9791495}"/>
              </a:ext>
            </a:extLst>
          </p:cNvPr>
          <p:cNvSpPr/>
          <p:nvPr/>
        </p:nvSpPr>
        <p:spPr>
          <a:xfrm>
            <a:off x="11608212" y="1663811"/>
            <a:ext cx="152400" cy="782320"/>
          </a:xfrm>
          <a:custGeom>
            <a:avLst/>
            <a:gdLst/>
            <a:ahLst/>
            <a:cxnLst/>
            <a:rect l="l" t="t" r="r" b="b"/>
            <a:pathLst>
              <a:path w="152400" h="782319">
                <a:moveTo>
                  <a:pt x="152382" y="0"/>
                </a:moveTo>
                <a:lnTo>
                  <a:pt x="0" y="0"/>
                </a:lnTo>
                <a:lnTo>
                  <a:pt x="0" y="781700"/>
                </a:lnTo>
                <a:lnTo>
                  <a:pt x="152382" y="781700"/>
                </a:lnTo>
                <a:lnTo>
                  <a:pt x="15238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688FF6C-ED06-FB25-06EA-A30FC83D6085}"/>
              </a:ext>
            </a:extLst>
          </p:cNvPr>
          <p:cNvSpPr txBox="1">
            <a:spLocks/>
          </p:cNvSpPr>
          <p:nvPr/>
        </p:nvSpPr>
        <p:spPr>
          <a:xfrm>
            <a:off x="431388" y="785210"/>
            <a:ext cx="10133264" cy="13255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36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GEM Cymru Mentor scheme</a:t>
            </a:r>
          </a:p>
        </p:txBody>
      </p:sp>
      <p:pic>
        <p:nvPicPr>
          <p:cNvPr id="6" name="Picture 5" descr="A group of objects on a table&#10;&#10;AI-generated content may be incorrect.">
            <a:extLst>
              <a:ext uri="{FF2B5EF4-FFF2-40B4-BE49-F238E27FC236}">
                <a16:creationId xmlns:a16="http://schemas.microsoft.com/office/drawing/2014/main" id="{FC657D15-8217-3873-104A-580586E51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720" y="2190536"/>
            <a:ext cx="3177812" cy="2344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BC02CF9-FE9C-441A-48C7-7D729793C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0160" y="4270190"/>
            <a:ext cx="3646239" cy="205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28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082FF-C91A-876E-D1CA-B41893F70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>
            <a:extLst>
              <a:ext uri="{FF2B5EF4-FFF2-40B4-BE49-F238E27FC236}">
                <a16:creationId xmlns:a16="http://schemas.microsoft.com/office/drawing/2014/main" id="{62E9A25A-AA96-D06C-23CF-2C0F8C85D43A}"/>
              </a:ext>
            </a:extLst>
          </p:cNvPr>
          <p:cNvGrpSpPr/>
          <p:nvPr/>
        </p:nvGrpSpPr>
        <p:grpSpPr>
          <a:xfrm>
            <a:off x="236124" y="1663811"/>
            <a:ext cx="11524488" cy="5091834"/>
            <a:chOff x="0" y="1647293"/>
            <a:chExt cx="11524488" cy="5091834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9ABAB858-D926-5674-39B5-582EE64A9E0C}"/>
                </a:ext>
              </a:extLst>
            </p:cNvPr>
            <p:cNvSpPr/>
            <p:nvPr/>
          </p:nvSpPr>
          <p:spPr>
            <a:xfrm>
              <a:off x="0" y="1647293"/>
              <a:ext cx="11454765" cy="144585"/>
            </a:xfrm>
            <a:custGeom>
              <a:avLst/>
              <a:gdLst/>
              <a:ahLst/>
              <a:cxnLst/>
              <a:rect l="l" t="t" r="r" b="b"/>
              <a:pathLst>
                <a:path w="11454765" h="782319">
                  <a:moveTo>
                    <a:pt x="11454594" y="0"/>
                  </a:moveTo>
                  <a:lnTo>
                    <a:pt x="0" y="0"/>
                  </a:lnTo>
                  <a:lnTo>
                    <a:pt x="0" y="781698"/>
                  </a:lnTo>
                  <a:lnTo>
                    <a:pt x="11454594" y="781698"/>
                  </a:lnTo>
                  <a:lnTo>
                    <a:pt x="1145459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7074A02C-C71C-CFD0-ACA6-8D492E32290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88463"/>
              <a:ext cx="11524488" cy="4550664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5E189BD3-88E8-D252-8703-1E8DBDE57BF5}"/>
                </a:ext>
              </a:extLst>
            </p:cNvPr>
            <p:cNvSpPr/>
            <p:nvPr/>
          </p:nvSpPr>
          <p:spPr>
            <a:xfrm>
              <a:off x="0" y="2203079"/>
              <a:ext cx="11383645" cy="4268470"/>
            </a:xfrm>
            <a:custGeom>
              <a:avLst/>
              <a:gdLst/>
              <a:ahLst/>
              <a:cxnLst/>
              <a:rect l="l" t="t" r="r" b="b"/>
              <a:pathLst>
                <a:path w="11383645" h="4268470">
                  <a:moveTo>
                    <a:pt x="11383361" y="0"/>
                  </a:moveTo>
                  <a:lnTo>
                    <a:pt x="0" y="0"/>
                  </a:lnTo>
                  <a:lnTo>
                    <a:pt x="0" y="4267990"/>
                  </a:lnTo>
                  <a:lnTo>
                    <a:pt x="11383361" y="4267990"/>
                  </a:lnTo>
                  <a:lnTo>
                    <a:pt x="11383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F4369EF5-FAEE-E14F-B62B-1BE851173729}"/>
              </a:ext>
            </a:extLst>
          </p:cNvPr>
          <p:cNvSpPr txBox="1"/>
          <p:nvPr/>
        </p:nvSpPr>
        <p:spPr>
          <a:xfrm>
            <a:off x="448781" y="2054971"/>
            <a:ext cx="4821096" cy="4124206"/>
          </a:xfrm>
          <a:prstGeom prst="rect">
            <a:avLst/>
          </a:prstGeom>
        </p:spPr>
        <p:txBody>
          <a:bodyPr vert="horz" wrap="square" lIns="0" tIns="60960" rIns="0" bIns="0" rtlCol="0" anchor="t">
            <a:spAutoFit/>
          </a:bodyPr>
          <a:lstStyle/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Influenced by the Welsh example, this was a pilot project in England whereby 2 museum services worked with highly experienced museum learning consultants to undergo an in-depth analysis of user needs alongside a radical rethink of learning policies and strategy with input and collaboration from the whole staff group, not just the education dept.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5E66BF0A-110D-15EF-B7E6-8B39C2512496}"/>
              </a:ext>
            </a:extLst>
          </p:cNvPr>
          <p:cNvSpPr/>
          <p:nvPr/>
        </p:nvSpPr>
        <p:spPr>
          <a:xfrm>
            <a:off x="11608212" y="1663811"/>
            <a:ext cx="152400" cy="782320"/>
          </a:xfrm>
          <a:custGeom>
            <a:avLst/>
            <a:gdLst/>
            <a:ahLst/>
            <a:cxnLst/>
            <a:rect l="l" t="t" r="r" b="b"/>
            <a:pathLst>
              <a:path w="152400" h="782319">
                <a:moveTo>
                  <a:pt x="152382" y="0"/>
                </a:moveTo>
                <a:lnTo>
                  <a:pt x="0" y="0"/>
                </a:lnTo>
                <a:lnTo>
                  <a:pt x="0" y="781700"/>
                </a:lnTo>
                <a:lnTo>
                  <a:pt x="152382" y="781700"/>
                </a:lnTo>
                <a:lnTo>
                  <a:pt x="15238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D612241-2C2E-F83E-3255-CCFABD778D6A}"/>
              </a:ext>
            </a:extLst>
          </p:cNvPr>
          <p:cNvSpPr txBox="1">
            <a:spLocks/>
          </p:cNvSpPr>
          <p:nvPr/>
        </p:nvSpPr>
        <p:spPr>
          <a:xfrm>
            <a:off x="431388" y="785210"/>
            <a:ext cx="10133264" cy="13255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36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GEM Learning Places Programme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CB5452-5F97-7188-5558-77D0FBD03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578" y="580384"/>
            <a:ext cx="2479675" cy="7810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868D366-CE93-2AA8-18E7-3A0D39AB92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484" y="1938365"/>
            <a:ext cx="2287270" cy="30486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EBB5B3-A96F-BB52-FEB7-52EBDB694F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095" y="3689547"/>
            <a:ext cx="3634644" cy="25949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3615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5F467-62BB-85E2-98D4-F7E35725C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>
            <a:extLst>
              <a:ext uri="{FF2B5EF4-FFF2-40B4-BE49-F238E27FC236}">
                <a16:creationId xmlns:a16="http://schemas.microsoft.com/office/drawing/2014/main" id="{EA51CDE1-0BAE-EB4D-EF05-EA35ED0BE884}"/>
              </a:ext>
            </a:extLst>
          </p:cNvPr>
          <p:cNvGrpSpPr/>
          <p:nvPr/>
        </p:nvGrpSpPr>
        <p:grpSpPr>
          <a:xfrm>
            <a:off x="236124" y="1663811"/>
            <a:ext cx="11524488" cy="5091834"/>
            <a:chOff x="0" y="1647293"/>
            <a:chExt cx="11524488" cy="5091834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B727B4EC-1B26-58B3-6122-A652F3796230}"/>
                </a:ext>
              </a:extLst>
            </p:cNvPr>
            <p:cNvSpPr/>
            <p:nvPr/>
          </p:nvSpPr>
          <p:spPr>
            <a:xfrm>
              <a:off x="0" y="1647293"/>
              <a:ext cx="11454765" cy="144585"/>
            </a:xfrm>
            <a:custGeom>
              <a:avLst/>
              <a:gdLst/>
              <a:ahLst/>
              <a:cxnLst/>
              <a:rect l="l" t="t" r="r" b="b"/>
              <a:pathLst>
                <a:path w="11454765" h="782319">
                  <a:moveTo>
                    <a:pt x="11454594" y="0"/>
                  </a:moveTo>
                  <a:lnTo>
                    <a:pt x="0" y="0"/>
                  </a:lnTo>
                  <a:lnTo>
                    <a:pt x="0" y="781698"/>
                  </a:lnTo>
                  <a:lnTo>
                    <a:pt x="11454594" y="781698"/>
                  </a:lnTo>
                  <a:lnTo>
                    <a:pt x="1145459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170546EF-392F-E48E-EE94-F3CCE8CB1FF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88463"/>
              <a:ext cx="11524488" cy="4550664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814E67A7-FE28-1CED-67FE-56A35C44D9C4}"/>
                </a:ext>
              </a:extLst>
            </p:cNvPr>
            <p:cNvSpPr/>
            <p:nvPr/>
          </p:nvSpPr>
          <p:spPr>
            <a:xfrm>
              <a:off x="0" y="2203079"/>
              <a:ext cx="11383645" cy="4268470"/>
            </a:xfrm>
            <a:custGeom>
              <a:avLst/>
              <a:gdLst/>
              <a:ahLst/>
              <a:cxnLst/>
              <a:rect l="l" t="t" r="r" b="b"/>
              <a:pathLst>
                <a:path w="11383645" h="4268470">
                  <a:moveTo>
                    <a:pt x="11383361" y="0"/>
                  </a:moveTo>
                  <a:lnTo>
                    <a:pt x="0" y="0"/>
                  </a:lnTo>
                  <a:lnTo>
                    <a:pt x="0" y="4267990"/>
                  </a:lnTo>
                  <a:lnTo>
                    <a:pt x="11383361" y="4267990"/>
                  </a:lnTo>
                  <a:lnTo>
                    <a:pt x="11383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632DD951-BA6D-95D3-FA5B-2F39E7C8E4F4}"/>
              </a:ext>
            </a:extLst>
          </p:cNvPr>
          <p:cNvSpPr/>
          <p:nvPr/>
        </p:nvSpPr>
        <p:spPr>
          <a:xfrm>
            <a:off x="11608212" y="1663811"/>
            <a:ext cx="152400" cy="782320"/>
          </a:xfrm>
          <a:custGeom>
            <a:avLst/>
            <a:gdLst/>
            <a:ahLst/>
            <a:cxnLst/>
            <a:rect l="l" t="t" r="r" b="b"/>
            <a:pathLst>
              <a:path w="152400" h="782319">
                <a:moveTo>
                  <a:pt x="152382" y="0"/>
                </a:moveTo>
                <a:lnTo>
                  <a:pt x="0" y="0"/>
                </a:lnTo>
                <a:lnTo>
                  <a:pt x="0" y="781700"/>
                </a:lnTo>
                <a:lnTo>
                  <a:pt x="152382" y="781700"/>
                </a:lnTo>
                <a:lnTo>
                  <a:pt x="15238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CA31478-3A7D-6A0D-7E5B-600C42F33772}"/>
              </a:ext>
            </a:extLst>
          </p:cNvPr>
          <p:cNvSpPr txBox="1">
            <a:spLocks/>
          </p:cNvSpPr>
          <p:nvPr/>
        </p:nvSpPr>
        <p:spPr>
          <a:xfrm>
            <a:off x="431388" y="785210"/>
            <a:ext cx="10133264" cy="13255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36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GEM Learning Places Programme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29CDE0-59CC-2B7B-657D-8DE7464C20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578" y="580384"/>
            <a:ext cx="2479675" cy="781050"/>
          </a:xfrm>
          <a:prstGeom prst="rect">
            <a:avLst/>
          </a:prstGeom>
        </p:spPr>
      </p:pic>
      <p:sp>
        <p:nvSpPr>
          <p:cNvPr id="9" name="object 7">
            <a:extLst>
              <a:ext uri="{FF2B5EF4-FFF2-40B4-BE49-F238E27FC236}">
                <a16:creationId xmlns:a16="http://schemas.microsoft.com/office/drawing/2014/main" id="{42418CC0-4E95-FDA2-76A1-0343B1D5D2B7}"/>
              </a:ext>
            </a:extLst>
          </p:cNvPr>
          <p:cNvSpPr txBox="1"/>
          <p:nvPr/>
        </p:nvSpPr>
        <p:spPr>
          <a:xfrm>
            <a:off x="448781" y="2054971"/>
            <a:ext cx="4821096" cy="4124206"/>
          </a:xfrm>
          <a:prstGeom prst="rect">
            <a:avLst/>
          </a:prstGeom>
        </p:spPr>
        <p:txBody>
          <a:bodyPr vert="horz" wrap="square" lIns="0" tIns="60960" rIns="0" bIns="0" rtlCol="0" anchor="t">
            <a:spAutoFit/>
          </a:bodyPr>
          <a:lstStyle/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sng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Rochester Guildhall Museum </a:t>
            </a:r>
            <a:r>
              <a:rPr kumimoji="0" lang="en-GB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found that working with an external partner focused the minds of staff and led to museum staff having a clearer and more influential input into the direction of travel for learning. It encouraged collaborative thinking and reduced the reliance on one person. It created a space for constructive dialogue and exchange of ideas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E36F206-1014-1068-21EF-4BDD8B8F9D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994" y="2259845"/>
            <a:ext cx="2560955" cy="3416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7470EB8-1FBB-5249-D3E0-0E35AED747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977" y="2861316"/>
            <a:ext cx="2562225" cy="3416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1826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9A1FE-9EC7-1C20-B8AA-E4061E571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>
            <a:extLst>
              <a:ext uri="{FF2B5EF4-FFF2-40B4-BE49-F238E27FC236}">
                <a16:creationId xmlns:a16="http://schemas.microsoft.com/office/drawing/2014/main" id="{02F77F0A-2C6D-44F9-579C-D2C00EC632FF}"/>
              </a:ext>
            </a:extLst>
          </p:cNvPr>
          <p:cNvGrpSpPr/>
          <p:nvPr/>
        </p:nvGrpSpPr>
        <p:grpSpPr>
          <a:xfrm>
            <a:off x="236124" y="1663811"/>
            <a:ext cx="11524488" cy="5091834"/>
            <a:chOff x="0" y="1647293"/>
            <a:chExt cx="11524488" cy="5091834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6D930E1F-D2A8-9B81-A956-E5D6D17BD35C}"/>
                </a:ext>
              </a:extLst>
            </p:cNvPr>
            <p:cNvSpPr/>
            <p:nvPr/>
          </p:nvSpPr>
          <p:spPr>
            <a:xfrm>
              <a:off x="0" y="1647293"/>
              <a:ext cx="11454765" cy="144585"/>
            </a:xfrm>
            <a:custGeom>
              <a:avLst/>
              <a:gdLst/>
              <a:ahLst/>
              <a:cxnLst/>
              <a:rect l="l" t="t" r="r" b="b"/>
              <a:pathLst>
                <a:path w="11454765" h="782319">
                  <a:moveTo>
                    <a:pt x="11454594" y="0"/>
                  </a:moveTo>
                  <a:lnTo>
                    <a:pt x="0" y="0"/>
                  </a:lnTo>
                  <a:lnTo>
                    <a:pt x="0" y="781698"/>
                  </a:lnTo>
                  <a:lnTo>
                    <a:pt x="11454594" y="781698"/>
                  </a:lnTo>
                  <a:lnTo>
                    <a:pt x="1145459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62ECA41C-0EE4-DFEC-AFC8-20898533D9E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88463"/>
              <a:ext cx="11524488" cy="4550664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68904D4B-8E87-2FB6-C171-3EC0E91F9F80}"/>
                </a:ext>
              </a:extLst>
            </p:cNvPr>
            <p:cNvSpPr/>
            <p:nvPr/>
          </p:nvSpPr>
          <p:spPr>
            <a:xfrm>
              <a:off x="0" y="2203079"/>
              <a:ext cx="11383645" cy="4268470"/>
            </a:xfrm>
            <a:custGeom>
              <a:avLst/>
              <a:gdLst/>
              <a:ahLst/>
              <a:cxnLst/>
              <a:rect l="l" t="t" r="r" b="b"/>
              <a:pathLst>
                <a:path w="11383645" h="4268470">
                  <a:moveTo>
                    <a:pt x="11383361" y="0"/>
                  </a:moveTo>
                  <a:lnTo>
                    <a:pt x="0" y="0"/>
                  </a:lnTo>
                  <a:lnTo>
                    <a:pt x="0" y="4267990"/>
                  </a:lnTo>
                  <a:lnTo>
                    <a:pt x="11383361" y="4267990"/>
                  </a:lnTo>
                  <a:lnTo>
                    <a:pt x="11383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E903BAC6-976F-3A1A-91DC-1FA72E347172}"/>
              </a:ext>
            </a:extLst>
          </p:cNvPr>
          <p:cNvSpPr txBox="1"/>
          <p:nvPr/>
        </p:nvSpPr>
        <p:spPr>
          <a:xfrm>
            <a:off x="448781" y="2054971"/>
            <a:ext cx="4821096" cy="4124206"/>
          </a:xfrm>
          <a:prstGeom prst="rect">
            <a:avLst/>
          </a:prstGeom>
        </p:spPr>
        <p:txBody>
          <a:bodyPr vert="horz" wrap="square" lIns="0" tIns="60960" rIns="0" bIns="0" rtlCol="0" anchor="t">
            <a:spAutoFit/>
          </a:bodyPr>
          <a:lstStyle/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1" u="sng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Kirklees Museum Service </a:t>
            </a:r>
            <a:r>
              <a:rPr lang="en-GB" sz="24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found </a:t>
            </a:r>
            <a:r>
              <a:rPr kumimoji="0" lang="en-GB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that working with a ‘critical friend’ was a refreshing change and enabled honest feedback and opinion giving. It created a shared sense of purpose and ownership.</a:t>
            </a: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-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i="1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“It helped to unpack stagnant systems by reenergising staff through practical advice”</a:t>
            </a:r>
            <a:endParaRPr kumimoji="0" lang="en-GB" sz="2400" b="0" i="1" u="none" strike="noStrike" kern="1200" cap="none" spc="-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AA554141-1375-EFE1-F688-8E97B7FB4DE3}"/>
              </a:ext>
            </a:extLst>
          </p:cNvPr>
          <p:cNvSpPr/>
          <p:nvPr/>
        </p:nvSpPr>
        <p:spPr>
          <a:xfrm>
            <a:off x="11608212" y="1663811"/>
            <a:ext cx="152400" cy="782320"/>
          </a:xfrm>
          <a:custGeom>
            <a:avLst/>
            <a:gdLst/>
            <a:ahLst/>
            <a:cxnLst/>
            <a:rect l="l" t="t" r="r" b="b"/>
            <a:pathLst>
              <a:path w="152400" h="782319">
                <a:moveTo>
                  <a:pt x="152382" y="0"/>
                </a:moveTo>
                <a:lnTo>
                  <a:pt x="0" y="0"/>
                </a:lnTo>
                <a:lnTo>
                  <a:pt x="0" y="781700"/>
                </a:lnTo>
                <a:lnTo>
                  <a:pt x="152382" y="781700"/>
                </a:lnTo>
                <a:lnTo>
                  <a:pt x="15238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90937DA-42FC-DFAA-1F0F-CC1452131318}"/>
              </a:ext>
            </a:extLst>
          </p:cNvPr>
          <p:cNvSpPr txBox="1">
            <a:spLocks/>
          </p:cNvSpPr>
          <p:nvPr/>
        </p:nvSpPr>
        <p:spPr>
          <a:xfrm>
            <a:off x="431388" y="785210"/>
            <a:ext cx="10133264" cy="13255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36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GEM Learning Places Programme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32CB59-E959-E159-4D88-0A8B1B3A4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578" y="580384"/>
            <a:ext cx="2479675" cy="7810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65FC92B-F862-03D4-2C86-D5FA1F4CC3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078" y="2054971"/>
            <a:ext cx="2608579" cy="3252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7D5731-D678-300D-7AF6-59A2B504CA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762" y="2578727"/>
            <a:ext cx="2887345" cy="3600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3521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5F467-62BB-85E2-98D4-F7E35725C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>
            <a:extLst>
              <a:ext uri="{FF2B5EF4-FFF2-40B4-BE49-F238E27FC236}">
                <a16:creationId xmlns:a16="http://schemas.microsoft.com/office/drawing/2014/main" id="{EA51CDE1-0BAE-EB4D-EF05-EA35ED0BE884}"/>
              </a:ext>
            </a:extLst>
          </p:cNvPr>
          <p:cNvGrpSpPr/>
          <p:nvPr/>
        </p:nvGrpSpPr>
        <p:grpSpPr>
          <a:xfrm>
            <a:off x="236124" y="1663811"/>
            <a:ext cx="11524488" cy="5091834"/>
            <a:chOff x="0" y="1647293"/>
            <a:chExt cx="11524488" cy="5091834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B727B4EC-1B26-58B3-6122-A652F3796230}"/>
                </a:ext>
              </a:extLst>
            </p:cNvPr>
            <p:cNvSpPr/>
            <p:nvPr/>
          </p:nvSpPr>
          <p:spPr>
            <a:xfrm>
              <a:off x="0" y="1647293"/>
              <a:ext cx="11454765" cy="144585"/>
            </a:xfrm>
            <a:custGeom>
              <a:avLst/>
              <a:gdLst/>
              <a:ahLst/>
              <a:cxnLst/>
              <a:rect l="l" t="t" r="r" b="b"/>
              <a:pathLst>
                <a:path w="11454765" h="782319">
                  <a:moveTo>
                    <a:pt x="11454594" y="0"/>
                  </a:moveTo>
                  <a:lnTo>
                    <a:pt x="0" y="0"/>
                  </a:lnTo>
                  <a:lnTo>
                    <a:pt x="0" y="781698"/>
                  </a:lnTo>
                  <a:lnTo>
                    <a:pt x="11454594" y="781698"/>
                  </a:lnTo>
                  <a:lnTo>
                    <a:pt x="1145459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170546EF-392F-E48E-EE94-F3CCE8CB1FFF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88463"/>
              <a:ext cx="11524488" cy="4550664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814E67A7-FE28-1CED-67FE-56A35C44D9C4}"/>
                </a:ext>
              </a:extLst>
            </p:cNvPr>
            <p:cNvSpPr/>
            <p:nvPr/>
          </p:nvSpPr>
          <p:spPr>
            <a:xfrm>
              <a:off x="0" y="2203079"/>
              <a:ext cx="11383645" cy="4268470"/>
            </a:xfrm>
            <a:custGeom>
              <a:avLst/>
              <a:gdLst/>
              <a:ahLst/>
              <a:cxnLst/>
              <a:rect l="l" t="t" r="r" b="b"/>
              <a:pathLst>
                <a:path w="11383645" h="4268470">
                  <a:moveTo>
                    <a:pt x="11383361" y="0"/>
                  </a:moveTo>
                  <a:lnTo>
                    <a:pt x="0" y="0"/>
                  </a:lnTo>
                  <a:lnTo>
                    <a:pt x="0" y="4267990"/>
                  </a:lnTo>
                  <a:lnTo>
                    <a:pt x="11383361" y="4267990"/>
                  </a:lnTo>
                  <a:lnTo>
                    <a:pt x="11383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632DD951-BA6D-95D3-FA5B-2F39E7C8E4F4}"/>
              </a:ext>
            </a:extLst>
          </p:cNvPr>
          <p:cNvSpPr/>
          <p:nvPr/>
        </p:nvSpPr>
        <p:spPr>
          <a:xfrm>
            <a:off x="11608212" y="1663811"/>
            <a:ext cx="152400" cy="782320"/>
          </a:xfrm>
          <a:custGeom>
            <a:avLst/>
            <a:gdLst/>
            <a:ahLst/>
            <a:cxnLst/>
            <a:rect l="l" t="t" r="r" b="b"/>
            <a:pathLst>
              <a:path w="152400" h="782319">
                <a:moveTo>
                  <a:pt x="152382" y="0"/>
                </a:moveTo>
                <a:lnTo>
                  <a:pt x="0" y="0"/>
                </a:lnTo>
                <a:lnTo>
                  <a:pt x="0" y="781700"/>
                </a:lnTo>
                <a:lnTo>
                  <a:pt x="152382" y="781700"/>
                </a:lnTo>
                <a:lnTo>
                  <a:pt x="15238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CA31478-3A7D-6A0D-7E5B-600C42F33772}"/>
              </a:ext>
            </a:extLst>
          </p:cNvPr>
          <p:cNvSpPr txBox="1">
            <a:spLocks/>
          </p:cNvSpPr>
          <p:nvPr/>
        </p:nvSpPr>
        <p:spPr>
          <a:xfrm>
            <a:off x="431388" y="785210"/>
            <a:ext cx="10133264" cy="13255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36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Working</a:t>
            </a:r>
            <a:r>
              <a:rPr kumimoji="0" lang="en-GB" sz="400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with freelancers </a:t>
            </a:r>
            <a:endParaRPr kumimoji="0" lang="en-GB" sz="40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42418CC0-4E95-FDA2-76A1-0343B1D5D2B7}"/>
              </a:ext>
            </a:extLst>
          </p:cNvPr>
          <p:cNvSpPr txBox="1"/>
          <p:nvPr/>
        </p:nvSpPr>
        <p:spPr>
          <a:xfrm>
            <a:off x="448779" y="2054971"/>
            <a:ext cx="10936975" cy="4001095"/>
          </a:xfrm>
          <a:prstGeom prst="rect">
            <a:avLst/>
          </a:prstGeom>
        </p:spPr>
        <p:txBody>
          <a:bodyPr vert="horz" wrap="square" lIns="0" tIns="60960" rIns="0" bIns="0" rtlCol="0" anchor="t">
            <a:spAutoFit/>
          </a:bodyPr>
          <a:lstStyle/>
          <a:p>
            <a:pPr marL="469900" marR="38989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Develop a clear brief</a:t>
            </a:r>
          </a:p>
          <a:p>
            <a:pPr marL="469900" marR="38989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 your freelancer with the information they need </a:t>
            </a:r>
          </a:p>
          <a:p>
            <a:pPr marL="469900" marR="38989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Agree any changes jointly</a:t>
            </a:r>
          </a:p>
          <a:p>
            <a:pPr marL="469900" marR="38989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 open to listen to the advice provided </a:t>
            </a:r>
          </a:p>
          <a:p>
            <a:pPr marL="469900" marR="38989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Credit the freelancer with work completed </a:t>
            </a:r>
          </a:p>
          <a:p>
            <a:pPr marL="469900" marR="38989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Evaluate (GLO framework useful model)</a:t>
            </a:r>
          </a:p>
          <a:p>
            <a:pPr marL="469900" marR="38989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Involve your freelancer in celebrating the project successes </a:t>
            </a: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146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1664A-8C65-DD50-D602-41CE8D8DB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>
            <a:extLst>
              <a:ext uri="{FF2B5EF4-FFF2-40B4-BE49-F238E27FC236}">
                <a16:creationId xmlns:a16="http://schemas.microsoft.com/office/drawing/2014/main" id="{1A58F039-6B49-4698-BF68-7D588FC59BC0}"/>
              </a:ext>
            </a:extLst>
          </p:cNvPr>
          <p:cNvGrpSpPr/>
          <p:nvPr/>
        </p:nvGrpSpPr>
        <p:grpSpPr>
          <a:xfrm>
            <a:off x="250420" y="1663811"/>
            <a:ext cx="11524488" cy="5091834"/>
            <a:chOff x="0" y="1647293"/>
            <a:chExt cx="11524488" cy="5091834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BFB0F863-3C80-DDFD-8513-72E30D7DAF68}"/>
                </a:ext>
              </a:extLst>
            </p:cNvPr>
            <p:cNvSpPr/>
            <p:nvPr/>
          </p:nvSpPr>
          <p:spPr>
            <a:xfrm>
              <a:off x="0" y="1647293"/>
              <a:ext cx="11454765" cy="144585"/>
            </a:xfrm>
            <a:custGeom>
              <a:avLst/>
              <a:gdLst/>
              <a:ahLst/>
              <a:cxnLst/>
              <a:rect l="l" t="t" r="r" b="b"/>
              <a:pathLst>
                <a:path w="11454765" h="782319">
                  <a:moveTo>
                    <a:pt x="11454594" y="0"/>
                  </a:moveTo>
                  <a:lnTo>
                    <a:pt x="0" y="0"/>
                  </a:lnTo>
                  <a:lnTo>
                    <a:pt x="0" y="781698"/>
                  </a:lnTo>
                  <a:lnTo>
                    <a:pt x="11454594" y="781698"/>
                  </a:lnTo>
                  <a:lnTo>
                    <a:pt x="1145459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17DF7B8E-289C-3BD2-D202-1257589E5F09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188463"/>
              <a:ext cx="11524488" cy="4550664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AD5186AC-0161-44E4-8638-BF8038A06B0E}"/>
                </a:ext>
              </a:extLst>
            </p:cNvPr>
            <p:cNvSpPr/>
            <p:nvPr/>
          </p:nvSpPr>
          <p:spPr>
            <a:xfrm>
              <a:off x="0" y="2203079"/>
              <a:ext cx="11383645" cy="4268470"/>
            </a:xfrm>
            <a:custGeom>
              <a:avLst/>
              <a:gdLst/>
              <a:ahLst/>
              <a:cxnLst/>
              <a:rect l="l" t="t" r="r" b="b"/>
              <a:pathLst>
                <a:path w="11383645" h="4268470">
                  <a:moveTo>
                    <a:pt x="11383361" y="0"/>
                  </a:moveTo>
                  <a:lnTo>
                    <a:pt x="0" y="0"/>
                  </a:lnTo>
                  <a:lnTo>
                    <a:pt x="0" y="4267990"/>
                  </a:lnTo>
                  <a:lnTo>
                    <a:pt x="11383361" y="4267990"/>
                  </a:lnTo>
                  <a:lnTo>
                    <a:pt x="1138336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B25184B6-5A46-A4B2-6385-97831B7E82CC}"/>
              </a:ext>
            </a:extLst>
          </p:cNvPr>
          <p:cNvSpPr txBox="1"/>
          <p:nvPr/>
        </p:nvSpPr>
        <p:spPr>
          <a:xfrm>
            <a:off x="431389" y="1907458"/>
            <a:ext cx="5664612" cy="4862870"/>
          </a:xfrm>
          <a:prstGeom prst="rect">
            <a:avLst/>
          </a:prstGeom>
        </p:spPr>
        <p:txBody>
          <a:bodyPr vert="horz" wrap="square" lIns="0" tIns="60960" rIns="0" bIns="0" rtlCol="0" anchor="t">
            <a:spAutoFit/>
          </a:bodyPr>
          <a:lstStyle/>
          <a:p>
            <a:pPr marL="355600" marR="38989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Learning Strategy webinar </a:t>
            </a:r>
          </a:p>
          <a:p>
            <a:pPr marL="355600" marR="38989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Foundation Course: Museum Learning</a:t>
            </a:r>
          </a:p>
          <a:p>
            <a:pPr marL="355600" marR="38989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Heritage Interpretation</a:t>
            </a:r>
          </a:p>
          <a:p>
            <a:pPr marL="355600" marR="38989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Accessible Interpretation in Practice </a:t>
            </a:r>
          </a:p>
          <a:p>
            <a:pPr marL="355600" marR="38989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Fundraising for Museum Learning</a:t>
            </a:r>
          </a:p>
          <a:p>
            <a:pPr marL="355600" marR="38989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Emerging Leaders </a:t>
            </a:r>
            <a:endParaRPr kumimoji="0" lang="en-GB" sz="2400" b="0" i="0" u="none" strike="noStrike" kern="1200" cap="none" spc="-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marR="38989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Engaging with Schools: From Planning to Evaluation</a:t>
            </a:r>
          </a:p>
          <a:p>
            <a:pPr marL="355600" marR="38989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Museum Basics </a:t>
            </a:r>
            <a:endParaRPr lang="en-GB" sz="2400" spc="-1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 marR="38989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Career Reset</a:t>
            </a:r>
          </a:p>
          <a:p>
            <a:pPr marL="355600" marR="38989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spc="-1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Health &amp; wellbeing </a:t>
            </a:r>
          </a:p>
          <a:p>
            <a:pPr marL="355600" marR="38989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SEND</a:t>
            </a:r>
            <a:endParaRPr kumimoji="0" lang="en-GB" sz="2400" b="0" i="0" u="none" strike="noStrike" kern="1200" cap="none" spc="-1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38989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390AF2FB-F128-C97F-6D7F-D9AE4F6DE4E8}"/>
              </a:ext>
            </a:extLst>
          </p:cNvPr>
          <p:cNvSpPr/>
          <p:nvPr/>
        </p:nvSpPr>
        <p:spPr>
          <a:xfrm>
            <a:off x="11608212" y="1663811"/>
            <a:ext cx="152400" cy="782320"/>
          </a:xfrm>
          <a:custGeom>
            <a:avLst/>
            <a:gdLst/>
            <a:ahLst/>
            <a:cxnLst/>
            <a:rect l="l" t="t" r="r" b="b"/>
            <a:pathLst>
              <a:path w="152400" h="782319">
                <a:moveTo>
                  <a:pt x="152382" y="0"/>
                </a:moveTo>
                <a:lnTo>
                  <a:pt x="0" y="0"/>
                </a:lnTo>
                <a:lnTo>
                  <a:pt x="0" y="781700"/>
                </a:lnTo>
                <a:lnTo>
                  <a:pt x="152382" y="781700"/>
                </a:lnTo>
                <a:lnTo>
                  <a:pt x="15238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EB3FBB2-AD2D-4B75-763C-1B0A36A65499}"/>
              </a:ext>
            </a:extLst>
          </p:cNvPr>
          <p:cNvSpPr txBox="1">
            <a:spLocks/>
          </p:cNvSpPr>
          <p:nvPr/>
        </p:nvSpPr>
        <p:spPr>
          <a:xfrm>
            <a:off x="431388" y="785210"/>
            <a:ext cx="10133264" cy="13255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3600" b="0" i="0">
                <a:solidFill>
                  <a:schemeClr val="tx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GEM Training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F0B800-A9D5-FD72-CA9B-9DF6F0C7A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2332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986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412C22-0045-AF93-6927-FD1881B8C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573" y="0"/>
            <a:ext cx="130628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917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7602" y="72824"/>
            <a:ext cx="12529602" cy="678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831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883</Words>
  <Application>Microsoft Office PowerPoint</Application>
  <PresentationFormat>Widescreen</PresentationFormat>
  <Paragraphs>107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Sansation</vt:lpstr>
      <vt:lpstr>Office Theme</vt:lpstr>
      <vt:lpstr>PowerPoint Presentation</vt:lpstr>
      <vt:lpstr>About GEM</vt:lpstr>
      <vt:lpstr>What support does GEM offer?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Katya Provornaya</dc:creator>
  <cp:lastModifiedBy>Laura Hughes</cp:lastModifiedBy>
  <cp:revision>15</cp:revision>
  <dcterms:created xsi:type="dcterms:W3CDTF">2026-09-02T12:06:10Z</dcterms:created>
  <dcterms:modified xsi:type="dcterms:W3CDTF">2026-09-15T11:59:41Z</dcterms:modified>
</cp:coreProperties>
</file>