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3"/>
  </p:notesMasterIdLst>
  <p:sldIdLst>
    <p:sldId id="271" r:id="rId5"/>
    <p:sldId id="270" r:id="rId6"/>
    <p:sldId id="272" r:id="rId7"/>
    <p:sldId id="258" r:id="rId8"/>
    <p:sldId id="256" r:id="rId9"/>
    <p:sldId id="259" r:id="rId10"/>
    <p:sldId id="273" r:id="rId11"/>
    <p:sldId id="274" r:id="rId12"/>
    <p:sldId id="275" r:id="rId13"/>
    <p:sldId id="276" r:id="rId14"/>
    <p:sldId id="277" r:id="rId15"/>
    <p:sldId id="278" r:id="rId16"/>
    <p:sldId id="279" r:id="rId17"/>
    <p:sldId id="280" r:id="rId18"/>
    <p:sldId id="281" r:id="rId19"/>
    <p:sldId id="282" r:id="rId20"/>
    <p:sldId id="283" r:id="rId21"/>
    <p:sldId id="28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97" r:id="rId35"/>
    <p:sldId id="298" r:id="rId36"/>
    <p:sldId id="299" r:id="rId37"/>
    <p:sldId id="300" r:id="rId38"/>
    <p:sldId id="301" r:id="rId39"/>
    <p:sldId id="302" r:id="rId40"/>
    <p:sldId id="303" r:id="rId41"/>
    <p:sldId id="261"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9147F2-C4B7-BE9D-35F8-6803EACD2821}" name="Cameron Mills" initials="CM" userId="S::Cameron.Mills@artscouncil.org.uk::3348de0c-3923-434c-af33-9a83344f7a3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E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137"/>
    <p:restoredTop sz="94622"/>
  </p:normalViewPr>
  <p:slideViewPr>
    <p:cSldViewPr snapToGrid="0">
      <p:cViewPr varScale="1">
        <p:scale>
          <a:sx n="78" d="100"/>
          <a:sy n="78" d="100"/>
        </p:scale>
        <p:origin x="643" y="6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microsoft.com/office/2018/10/relationships/authors" Target="authors.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9T11:02:28.776"/>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9T11:02:29.993"/>
    </inkml:context>
    <inkml:brush xml:id="br0">
      <inkml:brushProperty name="width" value="0.1" units="cm"/>
      <inkml:brushProperty name="height" value="0.6" units="cm"/>
      <inkml:brushProperty name="color" value="#849398"/>
      <inkml:brushProperty name="inkEffects" value="pencil"/>
    </inkml:brush>
  </inkml:definitions>
  <inkml:trace contextRef="#ctx0" brushRef="#br0">0 0 16383,'0'0'0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9T11:02:53.492"/>
    </inkml:context>
    <inkml:brush xml:id="br0">
      <inkml:brushProperty name="width" value="0.1" units="cm"/>
      <inkml:brushProperty name="height" value="0.6" units="cm"/>
      <inkml:brushProperty name="color" value="#849398"/>
      <inkml:brushProperty name="inkEffects" value="pencil"/>
    </inkml:brush>
  </inkml:definitions>
  <inkml:trace contextRef="#ctx0" brushRef="#br0">1 0 16383,'0'0'0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11:01:24.32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47 361,'64'0,"1"0,-6 0,18 0,15 0,0 0,-7 0,-8 0,0 0,7 0,8-5,-41 1,1 0,0-2,-1 0,38-8,-17 3,-18 1,-8 0,0 1,5 2,0 0,-1 1,-2 0,-6-1,-3 1,4-1,9-3,14-3,10-2,0-1,-10 5,-9 1,-3 5,1-1,5-1,-5-1,-7 0,-6 1,-2 1,5 0,4 2,3 0,-2 1,-7 1,-7 0,-2 2,6 0,9 3,15 4,9 3,1 2,-3-3,-9-1,-3-2,-2-3,0 0,6-3,4 0,4 0,5 0,5 0,4 0,3 0,-1-2,-3-4,-7-2,-4-3,-4 1,2 3,0 2,-2 2,-5 3,-4 0,-1 0,0 0,-2 0,0 0,-2 0,2 0,4-4,3-4,2-2,-2-2,-8 3,-11 2,-10 1,-8 1,5 1,7 1,9 1,1-2,-10 0,-12 0,-8 2,-6 0,4 0,-4 0,3-1,3-2,-5 4,6-2,8 6,24 13,19 13,15 14,-41-18,-1 0,41 22,0-2,-2-5,5-3,1-5,3-5,-6-6,-9-9,-5-6,-5-3,5-3,6 0,5-3,-1-2,-5-1,-3 1,6 3,9 4,8 9,-46-3,1 1,44 14,-7-4,-16-8,-15-6,-11-5,-2 0,-3 0,0 0,-3 0,-2-2,2-3,3-2,1-4,0 1,-6 1,-3 2,0 2,2 0,11 1,7-1,5 2,-5 1,-8 2,-11 0,-9 0,-5 0,-6 0,-1 1,2 1,4-15,21-17,25-34,-23 27,3-1,5-3,1 3,-2 6,0 4,34-13,-17 22,-18 10,-16 7,-10 2,-6 3,-2 2,-1-1,3 2,5-4,5 0,2-1,-3-1,-4 0,-8 0,-69 5,-3 6,-2-3,-4 1,9 1,0 0,1-2,0-1,2-2,1-1,-44 1,7-2,-3 0,-1-1,2 1,4 0,4 0,-2-2,-3 1,0 0,8 2,13 1,12-1,10-1,3-2,4-1,0 0,-2 0,-3 0,-4 0,-5 0,2-1,3-1,7 0,10-1,3 1,2 2,-1 0,-5 0,-2 0,0 2,-2 2,-2 1,-5 2,-6-3,-6-1,-3-1,2-2,-1 0,1 0,0 0,0 0,-4 0,0 0,-1 0,7 0,8 0,6 0,1 0,-3 0,-7 0,-11 0,-1 0,0 0,4 0,7 0,4 0,6 0,2 0,2 0,0 0,-6 0,-6 0,-8 0,-5 0,-6 0,-4 0,-4 0,-11 5,-13 6,42-2,-2 1,-5 2,-1 2,-2 0,1 0,0-1,1 1,2 1,0-1,2 0,1-1,1 0,0 0,4-2,1 0,-43 2,12-6,13-5,9-2,8 0,8 0,6 0,6 0,7-1,1-4,0-1,-2-3,-4 2,-5 1,-2 1,-2 3,1 0,2 2,-9 0,-10 0,-13 0,-8 0,3 0,5 0,5 0,3 2,-4 4,-2 3,-4 2,2-2,4-3,-1 0,-3 3,-7 2,-5 3,-3-1,4-4,2-4,2-2,1-3,-6 0,-1 0,-3 0,5-3,10-2,7-3,10-4,3 0,6-1,6 2,12 3,11 3,-1 2,-23 1,-35 1,22 1,-4 0,-7 0,-2 0,1 0,1 0,5 1,1 2,-40 4,17 5,14 2,14-1,10-1,12-3,8-2,3-3,2-2,-1-2,-6 0,-3 0,-3 0,1 0,5 0,3 0,4 0,5 0,-6 0,-1 0,-14 2,-4 3,-3 0,5 1,6-2,5 1,2 0,-2 0,2 1,1 0,4 0,4 1,2 8,6-4,1 9,9-6,11 2,2-3,7-3,-3-2,-2-1,-1 0,0 2,-2 0,1 0,2 0,4-1,2 0,3 0,2-1,3-3,5-2,4-2,0 0,-3 0,-4 0,-4 0,0 0,-1 1,0 1,-2 0,-1 1,0 1,-1-2,2 0,1-1,3-1,2 0,4 0,-1 0,-1 0,-1 0,-1 0,1 0,1 0,0 0,-2 0,-1 0,0 0,1 0,5 0,6 0,7-1,6-2,4-3,4-3,3-3,4 0,5 0,5 0,11 2,-41 5,1 0,6-1,2 0,3-1,0-1,-1 0,-2 0,-5 0,-2 0,41-6,-12 3,-8 3,0 2,-9 1,-7 2,-7 1,1-1,7 3,10 0,8 0,0 0,-4 0,-6 0,-3 0,8 0,11-1,-36-1,0-1,2 0,0 0,-1 0,-2 0,42-3,-15 2,-8 1,-4 1,-1 2,4 0,0 0,-3 0,-6-2,-10-1,-11 1,-13 0,-5 2,-5 0,2 0,0 0,2 0,-3 0,2 0,4 0,3 0,2 0,-3 1,-5 5,-6 0,1 1,8-3,19 5,25 13,19 12,-38-13,1 0,41 17,-9-7,-11-6,-8-7,-7-7,-7-4,-6-5,-4 0,-5-2,2 0,2 0,8 0,3 0,2 0,2 0,2 0,6 0,9 0,13 0,14 3,-41-1,0 1,3 2,-1-1,-1 1,-1-1,42 4,-14-3,-11-2,-7-1,-5-2,2 0,6 0,10 0,6 0,-1 0,-8 0,-12 0,-11 0,-13 2,-10 0,-8 1,-3-2,4-1,23 0,33 0,-24 0,3 0,9 0,1 0,-1 1,1 1,-5 0,0 1,-4 1,0-1,-4 0,-1-1,45 0,-8-2,-7 0,-7 0,-8 0,-6 0,-9 0,-8 0,-6 0,-2 0,0 0,4 0,4 0,6 0,3 2,2 0,1 1,0-1,6-1,4-1,8 0,2-2,-7-2,-10-1,-14 0,-11 2,-10 1,-4 0,-4 0,0 0,7 2,-6 0,4 0,-19-26,-6-5,-9-22,1 10,3 8,3 12,0 7,-1 1,-3-4,-2-7,-1-3,1 2,4 8,2 8,-3 0,-4-4,-2 0,-1-2,2 9,2 4,-3 3,-5 1,-7 0,-6 5,-7 5,-5 3,-4 1,-3-2,0-2,4-4,2-3,5-2,2-1,3 0,2 0,3 0,3 0,6 0,5 0,6 0,-1 9,-1 2</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6-09T11:01:27.778"/>
    </inkml:context>
    <inkml:brush xml:id="br0">
      <inkml:brushProperty name="width" value="0.3" units="cm"/>
      <inkml:brushProperty name="height" value="0.6" units="cm"/>
      <inkml:brushProperty name="color" value="#FFFC00"/>
      <inkml:brushProperty name="tip" value="rectangle"/>
      <inkml:brushProperty name="rasterOp" value="maskPen"/>
    </inkml:brush>
  </inkml:definitions>
  <inkml:trace contextRef="#ctx0" brushRef="#br0">0 137,'60'0,"-4"0,-9 0,6 0,2 0,3 0,-2 0,2 0,-1 0,-5 0,-6 0,-7 0,-1 0,1-2,0-1,-1 1,-4 0,-8 1,-4 0,-1-2,-2-1,0-2,2 1,-1 2,-1 1,-3 0,-2 0,10-3,-4 0,9-1,-6 1,-1 0,1-1,3-2,4-1,1 2,-2 2,2 0,1 2,7 1,7 0,2 2,0 0,-5 0,-6 0,-6 0,-3 0,-3-2,-2 0,-2-1,0 1,-1 0,2-1,-1-1,0 1,0 1,-2 0,0 2,0 0,0 0,0 0,0 0,-4 0,-1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735B88F-5FCD-44F3-BB29-A7856C32A470}" type="datetimeFigureOut">
              <a:rPr lang="en-GB" smtClean="0"/>
              <a:t>16/06/2026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AC8377-3905-4857-BD1B-09D754BF1D97}" type="slidenum">
              <a:rPr lang="en-GB" smtClean="0"/>
              <a:t>‹#›</a:t>
            </a:fld>
            <a:endParaRPr lang="en-GB"/>
          </a:p>
        </p:txBody>
      </p:sp>
    </p:spTree>
    <p:extLst>
      <p:ext uri="{BB962C8B-B14F-4D97-AF65-F5344CB8AC3E}">
        <p14:creationId xmlns:p14="http://schemas.microsoft.com/office/powerpoint/2010/main" val="653744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4" name="Picture Placeholder 22">
            <a:extLst>
              <a:ext uri="{FF2B5EF4-FFF2-40B4-BE49-F238E27FC236}">
                <a16:creationId xmlns:a16="http://schemas.microsoft.com/office/drawing/2014/main" id="{E6A13F1D-4A27-4902-42BA-1157C96B3596}"/>
              </a:ext>
            </a:extLst>
          </p:cNvPr>
          <p:cNvSpPr>
            <a:spLocks noGrp="1"/>
          </p:cNvSpPr>
          <p:nvPr>
            <p:ph type="pic" sz="quarter" idx="13"/>
          </p:nvPr>
        </p:nvSpPr>
        <p:spPr>
          <a:xfrm>
            <a:off x="6400800" y="315913"/>
            <a:ext cx="5375275" cy="5973762"/>
          </a:xfrm>
        </p:spPr>
        <p:txBody>
          <a:bodyPr/>
          <a:lstStyle/>
          <a:p>
            <a:endParaRPr lang="en-GB"/>
          </a:p>
        </p:txBody>
      </p:sp>
      <p:sp>
        <p:nvSpPr>
          <p:cNvPr id="12" name="Text Placeholder 10">
            <a:extLst>
              <a:ext uri="{FF2B5EF4-FFF2-40B4-BE49-F238E27FC236}">
                <a16:creationId xmlns:a16="http://schemas.microsoft.com/office/drawing/2014/main" id="{956EC2C0-FA0F-6168-9CAD-A2FCD1FE37AD}"/>
              </a:ext>
            </a:extLst>
          </p:cNvPr>
          <p:cNvSpPr>
            <a:spLocks noGrp="1"/>
          </p:cNvSpPr>
          <p:nvPr>
            <p:ph type="body" sz="quarter" idx="10" hasCustomPrompt="1"/>
          </p:nvPr>
        </p:nvSpPr>
        <p:spPr>
          <a:xfrm>
            <a:off x="319651" y="2627561"/>
            <a:ext cx="4411662" cy="914400"/>
          </a:xfrm>
        </p:spPr>
        <p:txBody>
          <a:bodyPr/>
          <a:lstStyle>
            <a:lvl1pPr>
              <a:defRPr sz="4800" b="1">
                <a:solidFill>
                  <a:schemeClr val="tx1"/>
                </a:solidFill>
              </a:defRPr>
            </a:lvl1pPr>
            <a:lvl2pPr marL="457200" indent="0">
              <a:buNone/>
              <a:defRPr/>
            </a:lvl2pPr>
          </a:lstStyle>
          <a:p>
            <a:pPr lvl="0"/>
            <a:r>
              <a:rPr lang="en-US"/>
              <a:t>Title</a:t>
            </a:r>
          </a:p>
        </p:txBody>
      </p:sp>
      <p:sp>
        <p:nvSpPr>
          <p:cNvPr id="14" name="Text Placeholder 13">
            <a:extLst>
              <a:ext uri="{FF2B5EF4-FFF2-40B4-BE49-F238E27FC236}">
                <a16:creationId xmlns:a16="http://schemas.microsoft.com/office/drawing/2014/main" id="{8C9E409A-54A3-AB2B-4DB9-3FF1B028FDF9}"/>
              </a:ext>
            </a:extLst>
          </p:cNvPr>
          <p:cNvSpPr>
            <a:spLocks noGrp="1"/>
          </p:cNvSpPr>
          <p:nvPr>
            <p:ph type="body" sz="quarter" idx="11" hasCustomPrompt="1"/>
          </p:nvPr>
        </p:nvSpPr>
        <p:spPr>
          <a:xfrm>
            <a:off x="319651" y="3861385"/>
            <a:ext cx="3537953" cy="914400"/>
          </a:xfrm>
        </p:spPr>
        <p:txBody>
          <a:bodyPr/>
          <a:lstStyle>
            <a:lvl1pPr>
              <a:defRPr/>
            </a:lvl1pPr>
          </a:lstStyle>
          <a:p>
            <a:pPr lvl="0"/>
            <a:r>
              <a:rPr lang="en-US" err="1"/>
              <a:t>Subheader</a:t>
            </a:r>
            <a:endParaRPr lang="en-US"/>
          </a:p>
          <a:p>
            <a:pPr lvl="0"/>
            <a:r>
              <a:rPr lang="en-US"/>
              <a:t>Date</a:t>
            </a:r>
          </a:p>
        </p:txBody>
      </p:sp>
      <p:sp>
        <p:nvSpPr>
          <p:cNvPr id="21" name="Text Placeholder 19">
            <a:extLst>
              <a:ext uri="{FF2B5EF4-FFF2-40B4-BE49-F238E27FC236}">
                <a16:creationId xmlns:a16="http://schemas.microsoft.com/office/drawing/2014/main" id="{A52E2968-8E00-A5A1-68D9-D2F665162E90}"/>
              </a:ext>
            </a:extLst>
          </p:cNvPr>
          <p:cNvSpPr>
            <a:spLocks noGrp="1"/>
          </p:cNvSpPr>
          <p:nvPr>
            <p:ph type="body" sz="quarter" idx="12" hasCustomPrompt="1"/>
          </p:nvPr>
        </p:nvSpPr>
        <p:spPr>
          <a:xfrm>
            <a:off x="6400996" y="6078652"/>
            <a:ext cx="2651126" cy="215444"/>
          </a:xfrm>
        </p:spPr>
        <p:txBody>
          <a:bodyPr/>
          <a:lstStyle>
            <a:lvl1pPr>
              <a:defRPr sz="800"/>
            </a:lvl1pPr>
            <a:lvl2pPr>
              <a:defRPr sz="800"/>
            </a:lvl2pPr>
            <a:lvl3pPr>
              <a:defRPr sz="800"/>
            </a:lvl3pPr>
            <a:lvl4pPr>
              <a:defRPr sz="800"/>
            </a:lvl4pPr>
            <a:lvl5pPr>
              <a:defRPr sz="800"/>
            </a:lvl5pPr>
          </a:lstStyle>
          <a:p>
            <a:pPr lvl="0"/>
            <a:r>
              <a:rPr lang="en-US"/>
              <a:t>Add credits here / font </a:t>
            </a:r>
            <a:r>
              <a:rPr lang="en-US" err="1"/>
              <a:t>colour</a:t>
            </a:r>
            <a:r>
              <a:rPr lang="en-US"/>
              <a:t> white if needed</a:t>
            </a:r>
            <a:endParaRPr lang="en-GB"/>
          </a:p>
        </p:txBody>
      </p:sp>
    </p:spTree>
    <p:extLst>
      <p:ext uri="{BB962C8B-B14F-4D97-AF65-F5344CB8AC3E}">
        <p14:creationId xmlns:p14="http://schemas.microsoft.com/office/powerpoint/2010/main" val="2363831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Text Placeholder 13">
            <a:extLst>
              <a:ext uri="{FF2B5EF4-FFF2-40B4-BE49-F238E27FC236}">
                <a16:creationId xmlns:a16="http://schemas.microsoft.com/office/drawing/2014/main" id="{550045AD-E320-A0B4-6DFE-89CED3F432E7}"/>
              </a:ext>
            </a:extLst>
          </p:cNvPr>
          <p:cNvSpPr>
            <a:spLocks noGrp="1"/>
          </p:cNvSpPr>
          <p:nvPr>
            <p:ph type="body" sz="quarter" idx="11" hasCustomPrompt="1"/>
          </p:nvPr>
        </p:nvSpPr>
        <p:spPr>
          <a:xfrm>
            <a:off x="319651" y="1503196"/>
            <a:ext cx="3537953" cy="914400"/>
          </a:xfrm>
        </p:spPr>
        <p:txBody>
          <a:bodyPr>
            <a:normAutofit/>
          </a:bodyPr>
          <a:lstStyle>
            <a:lvl1pPr>
              <a:defRPr sz="2400"/>
            </a:lvl1pPr>
          </a:lstStyle>
          <a:p>
            <a:pPr lvl="0"/>
            <a:r>
              <a:rPr lang="en-US"/>
              <a:t>Text</a:t>
            </a:r>
          </a:p>
        </p:txBody>
      </p:sp>
      <p:sp>
        <p:nvSpPr>
          <p:cNvPr id="13" name="Text Placeholder 10">
            <a:extLst>
              <a:ext uri="{FF2B5EF4-FFF2-40B4-BE49-F238E27FC236}">
                <a16:creationId xmlns:a16="http://schemas.microsoft.com/office/drawing/2014/main" id="{9900FE65-4569-5549-B692-C4116A399207}"/>
              </a:ext>
            </a:extLst>
          </p:cNvPr>
          <p:cNvSpPr>
            <a:spLocks noGrp="1"/>
          </p:cNvSpPr>
          <p:nvPr>
            <p:ph type="body" sz="quarter" idx="10" hasCustomPrompt="1"/>
          </p:nvPr>
        </p:nvSpPr>
        <p:spPr>
          <a:xfrm>
            <a:off x="319650" y="315913"/>
            <a:ext cx="11615675" cy="914400"/>
          </a:xfrm>
        </p:spPr>
        <p:txBody>
          <a:bodyPr/>
          <a:lstStyle>
            <a:lvl1pPr>
              <a:defRPr sz="4800" b="1">
                <a:solidFill>
                  <a:schemeClr val="tx1"/>
                </a:solidFill>
              </a:defRPr>
            </a:lvl1pPr>
            <a:lvl2pPr marL="457200" indent="0">
              <a:buNone/>
              <a:defRPr/>
            </a:lvl2pPr>
          </a:lstStyle>
          <a:p>
            <a:pPr lvl="0"/>
            <a:r>
              <a:rPr lang="en-US"/>
              <a:t>Title</a:t>
            </a:r>
          </a:p>
        </p:txBody>
      </p:sp>
    </p:spTree>
    <p:extLst>
      <p:ext uri="{BB962C8B-B14F-4D97-AF65-F5344CB8AC3E}">
        <p14:creationId xmlns:p14="http://schemas.microsoft.com/office/powerpoint/2010/main" val="20930410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sp>
        <p:nvSpPr>
          <p:cNvPr id="24" name="Picture Placeholder 22">
            <a:extLst>
              <a:ext uri="{FF2B5EF4-FFF2-40B4-BE49-F238E27FC236}">
                <a16:creationId xmlns:a16="http://schemas.microsoft.com/office/drawing/2014/main" id="{E6A13F1D-4A27-4902-42BA-1157C96B3596}"/>
              </a:ext>
            </a:extLst>
          </p:cNvPr>
          <p:cNvSpPr>
            <a:spLocks noGrp="1"/>
          </p:cNvSpPr>
          <p:nvPr>
            <p:ph type="pic" sz="quarter" idx="13"/>
          </p:nvPr>
        </p:nvSpPr>
        <p:spPr>
          <a:xfrm>
            <a:off x="6400800" y="315913"/>
            <a:ext cx="5375275" cy="5973762"/>
          </a:xfrm>
        </p:spPr>
        <p:txBody>
          <a:bodyPr/>
          <a:lstStyle/>
          <a:p>
            <a:endParaRPr lang="en-GB"/>
          </a:p>
        </p:txBody>
      </p:sp>
      <p:sp>
        <p:nvSpPr>
          <p:cNvPr id="12" name="Text Placeholder 10">
            <a:extLst>
              <a:ext uri="{FF2B5EF4-FFF2-40B4-BE49-F238E27FC236}">
                <a16:creationId xmlns:a16="http://schemas.microsoft.com/office/drawing/2014/main" id="{956EC2C0-FA0F-6168-9CAD-A2FCD1FE37AD}"/>
              </a:ext>
            </a:extLst>
          </p:cNvPr>
          <p:cNvSpPr>
            <a:spLocks noGrp="1"/>
          </p:cNvSpPr>
          <p:nvPr>
            <p:ph type="body" sz="quarter" idx="10" hasCustomPrompt="1"/>
          </p:nvPr>
        </p:nvSpPr>
        <p:spPr>
          <a:xfrm>
            <a:off x="319651" y="315913"/>
            <a:ext cx="4411662" cy="914400"/>
          </a:xfrm>
        </p:spPr>
        <p:txBody>
          <a:bodyPr/>
          <a:lstStyle>
            <a:lvl1pPr>
              <a:defRPr sz="4800" b="1">
                <a:solidFill>
                  <a:schemeClr val="tx1"/>
                </a:solidFill>
              </a:defRPr>
            </a:lvl1pPr>
            <a:lvl2pPr marL="457200" indent="0">
              <a:buNone/>
              <a:defRPr/>
            </a:lvl2pPr>
          </a:lstStyle>
          <a:p>
            <a:pPr lvl="0"/>
            <a:r>
              <a:rPr lang="en-US"/>
              <a:t>Title</a:t>
            </a:r>
          </a:p>
        </p:txBody>
      </p:sp>
      <p:sp>
        <p:nvSpPr>
          <p:cNvPr id="14" name="Text Placeholder 13">
            <a:extLst>
              <a:ext uri="{FF2B5EF4-FFF2-40B4-BE49-F238E27FC236}">
                <a16:creationId xmlns:a16="http://schemas.microsoft.com/office/drawing/2014/main" id="{8C9E409A-54A3-AB2B-4DB9-3FF1B028FDF9}"/>
              </a:ext>
            </a:extLst>
          </p:cNvPr>
          <p:cNvSpPr>
            <a:spLocks noGrp="1"/>
          </p:cNvSpPr>
          <p:nvPr>
            <p:ph type="body" sz="quarter" idx="11" hasCustomPrompt="1"/>
          </p:nvPr>
        </p:nvSpPr>
        <p:spPr>
          <a:xfrm>
            <a:off x="319651" y="1503196"/>
            <a:ext cx="3537953" cy="914400"/>
          </a:xfrm>
        </p:spPr>
        <p:txBody>
          <a:bodyPr>
            <a:normAutofit/>
          </a:bodyPr>
          <a:lstStyle>
            <a:lvl1pPr>
              <a:defRPr sz="2400"/>
            </a:lvl1pPr>
          </a:lstStyle>
          <a:p>
            <a:pPr lvl="0"/>
            <a:r>
              <a:rPr lang="en-US"/>
              <a:t>Text</a:t>
            </a:r>
          </a:p>
        </p:txBody>
      </p:sp>
      <p:sp>
        <p:nvSpPr>
          <p:cNvPr id="21" name="Text Placeholder 19">
            <a:extLst>
              <a:ext uri="{FF2B5EF4-FFF2-40B4-BE49-F238E27FC236}">
                <a16:creationId xmlns:a16="http://schemas.microsoft.com/office/drawing/2014/main" id="{A52E2968-8E00-A5A1-68D9-D2F665162E90}"/>
              </a:ext>
            </a:extLst>
          </p:cNvPr>
          <p:cNvSpPr>
            <a:spLocks noGrp="1"/>
          </p:cNvSpPr>
          <p:nvPr>
            <p:ph type="body" sz="quarter" idx="12" hasCustomPrompt="1"/>
          </p:nvPr>
        </p:nvSpPr>
        <p:spPr>
          <a:xfrm>
            <a:off x="6400996" y="6078652"/>
            <a:ext cx="2651126" cy="215444"/>
          </a:xfrm>
        </p:spPr>
        <p:txBody>
          <a:bodyPr/>
          <a:lstStyle>
            <a:lvl1pPr>
              <a:defRPr sz="800"/>
            </a:lvl1pPr>
            <a:lvl2pPr>
              <a:defRPr sz="800"/>
            </a:lvl2pPr>
            <a:lvl3pPr>
              <a:defRPr sz="800"/>
            </a:lvl3pPr>
            <a:lvl4pPr>
              <a:defRPr sz="800"/>
            </a:lvl4pPr>
            <a:lvl5pPr>
              <a:defRPr sz="800"/>
            </a:lvl5pPr>
          </a:lstStyle>
          <a:p>
            <a:pPr lvl="0"/>
            <a:r>
              <a:rPr lang="en-US"/>
              <a:t>Add credits here / font </a:t>
            </a:r>
            <a:r>
              <a:rPr lang="en-US" err="1"/>
              <a:t>colour</a:t>
            </a:r>
            <a:r>
              <a:rPr lang="en-US"/>
              <a:t> white if needed</a:t>
            </a:r>
            <a:endParaRPr lang="en-GB"/>
          </a:p>
        </p:txBody>
      </p:sp>
    </p:spTree>
    <p:extLst>
      <p:ext uri="{BB962C8B-B14F-4D97-AF65-F5344CB8AC3E}">
        <p14:creationId xmlns:p14="http://schemas.microsoft.com/office/powerpoint/2010/main" val="33399494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4A376FFB-DB03-0771-AA67-3AEBF9E2812D}"/>
              </a:ext>
            </a:extLst>
          </p:cNvPr>
          <p:cNvSpPr>
            <a:spLocks noGrp="1"/>
          </p:cNvSpPr>
          <p:nvPr>
            <p:ph type="body" sz="quarter" idx="10" hasCustomPrompt="1"/>
          </p:nvPr>
        </p:nvSpPr>
        <p:spPr>
          <a:xfrm>
            <a:off x="1408113" y="2682875"/>
            <a:ext cx="9383712" cy="1468438"/>
          </a:xfrm>
        </p:spPr>
        <p:txBody>
          <a:bodyPr/>
          <a:lstStyle>
            <a:lvl1pPr>
              <a:defRPr sz="4400" b="1"/>
            </a:lvl1pPr>
          </a:lstStyle>
          <a:p>
            <a:pPr lvl="0"/>
            <a:r>
              <a:rPr lang="en-US"/>
              <a:t>Text</a:t>
            </a:r>
            <a:endParaRPr lang="en-GB"/>
          </a:p>
        </p:txBody>
      </p:sp>
    </p:spTree>
    <p:extLst>
      <p:ext uri="{BB962C8B-B14F-4D97-AF65-F5344CB8AC3E}">
        <p14:creationId xmlns:p14="http://schemas.microsoft.com/office/powerpoint/2010/main" val="37913663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sp>
        <p:nvSpPr>
          <p:cNvPr id="5" name="Text Placeholder 10">
            <a:extLst>
              <a:ext uri="{FF2B5EF4-FFF2-40B4-BE49-F238E27FC236}">
                <a16:creationId xmlns:a16="http://schemas.microsoft.com/office/drawing/2014/main" id="{8D945DC1-438E-6AAE-F901-E5A8ACDA9D6E}"/>
              </a:ext>
            </a:extLst>
          </p:cNvPr>
          <p:cNvSpPr>
            <a:spLocks noGrp="1"/>
          </p:cNvSpPr>
          <p:nvPr>
            <p:ph type="body" sz="quarter" idx="10" hasCustomPrompt="1"/>
          </p:nvPr>
        </p:nvSpPr>
        <p:spPr>
          <a:xfrm>
            <a:off x="319650" y="315913"/>
            <a:ext cx="11555517" cy="914400"/>
          </a:xfrm>
        </p:spPr>
        <p:txBody>
          <a:bodyPr/>
          <a:lstStyle>
            <a:lvl1pPr>
              <a:defRPr sz="4800" b="1">
                <a:solidFill>
                  <a:schemeClr val="tx1"/>
                </a:solidFill>
              </a:defRPr>
            </a:lvl1pPr>
            <a:lvl2pPr marL="457200" indent="0">
              <a:buNone/>
              <a:defRPr/>
            </a:lvl2pPr>
          </a:lstStyle>
          <a:p>
            <a:pPr lvl="0"/>
            <a:r>
              <a:rPr lang="en-US"/>
              <a:t>Title</a:t>
            </a:r>
          </a:p>
        </p:txBody>
      </p:sp>
      <p:sp>
        <p:nvSpPr>
          <p:cNvPr id="6" name="Text Placeholder 13">
            <a:extLst>
              <a:ext uri="{FF2B5EF4-FFF2-40B4-BE49-F238E27FC236}">
                <a16:creationId xmlns:a16="http://schemas.microsoft.com/office/drawing/2014/main" id="{6294D40A-D677-3F71-8E74-1112DD041D06}"/>
              </a:ext>
            </a:extLst>
          </p:cNvPr>
          <p:cNvSpPr>
            <a:spLocks noGrp="1"/>
          </p:cNvSpPr>
          <p:nvPr>
            <p:ph type="body" sz="quarter" idx="11" hasCustomPrompt="1"/>
          </p:nvPr>
        </p:nvSpPr>
        <p:spPr>
          <a:xfrm>
            <a:off x="319651" y="1503196"/>
            <a:ext cx="3537953" cy="914400"/>
          </a:xfrm>
        </p:spPr>
        <p:txBody>
          <a:bodyPr>
            <a:normAutofit/>
          </a:bodyPr>
          <a:lstStyle>
            <a:lvl1pPr>
              <a:defRPr sz="2400"/>
            </a:lvl1pPr>
          </a:lstStyle>
          <a:p>
            <a:pPr lvl="0"/>
            <a:r>
              <a:rPr lang="en-US"/>
              <a:t>Text</a:t>
            </a:r>
          </a:p>
        </p:txBody>
      </p:sp>
    </p:spTree>
    <p:extLst>
      <p:ext uri="{BB962C8B-B14F-4D97-AF65-F5344CB8AC3E}">
        <p14:creationId xmlns:p14="http://schemas.microsoft.com/office/powerpoint/2010/main" val="266237723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DFEE6"/>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A49D04-0367-B80C-AD19-0B5D99AA750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404ACA0-F01A-D763-ED1D-C4BD0E82832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endParaRPr lang="en-GB" dirty="0"/>
          </a:p>
        </p:txBody>
      </p:sp>
      <p:sp>
        <p:nvSpPr>
          <p:cNvPr id="7" name="Rectangle 6">
            <a:extLst>
              <a:ext uri="{FF2B5EF4-FFF2-40B4-BE49-F238E27FC236}">
                <a16:creationId xmlns:a16="http://schemas.microsoft.com/office/drawing/2014/main" id="{5D3CD54A-0907-05C4-19F7-68CC9F678886}"/>
              </a:ext>
              <a:ext uri="{C183D7F6-B498-43B3-948B-1728B52AA6E4}">
                <adec:decorative xmlns:adec="http://schemas.microsoft.com/office/drawing/2017/decorative" val="1"/>
              </a:ext>
            </a:extLst>
          </p:cNvPr>
          <p:cNvSpPr/>
          <p:nvPr userDrawn="1"/>
        </p:nvSpPr>
        <p:spPr>
          <a:xfrm>
            <a:off x="415159" y="6218959"/>
            <a:ext cx="11361682" cy="92941"/>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GB"/>
          </a:p>
        </p:txBody>
      </p:sp>
      <p:sp>
        <p:nvSpPr>
          <p:cNvPr id="9" name="TextBox 1">
            <a:extLst>
              <a:ext uri="{FF2B5EF4-FFF2-40B4-BE49-F238E27FC236}">
                <a16:creationId xmlns:a16="http://schemas.microsoft.com/office/drawing/2014/main" id="{8B341553-99CA-9299-5561-CE68715DDAEC}"/>
              </a:ext>
              <a:ext uri="{C183D7F6-B498-43B3-948B-1728B52AA6E4}">
                <adec:decorative xmlns:adec="http://schemas.microsoft.com/office/drawing/2017/decorative" val="1"/>
              </a:ext>
            </a:extLst>
          </p:cNvPr>
          <p:cNvSpPr txBox="1"/>
          <p:nvPr userDrawn="1"/>
        </p:nvSpPr>
        <p:spPr>
          <a:xfrm>
            <a:off x="8942959" y="6232828"/>
            <a:ext cx="2840322" cy="400110"/>
          </a:xfrm>
          <a:prstGeom prst="rect">
            <a:avLst/>
          </a:prstGeom>
          <a:solidFill>
            <a:schemeClr val="tx1"/>
          </a:solid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000" b="1" dirty="0">
                <a:solidFill>
                  <a:schemeClr val="bg1"/>
                </a:solidFill>
                <a:latin typeface="Arial"/>
                <a:cs typeface="Arial"/>
              </a:rPr>
              <a:t>      artscouncil.org.uk </a:t>
            </a:r>
          </a:p>
        </p:txBody>
      </p:sp>
      <p:pic>
        <p:nvPicPr>
          <p:cNvPr id="10" name="Picture 2" descr="Arts Council England logo">
            <a:extLst>
              <a:ext uri="{FF2B5EF4-FFF2-40B4-BE49-F238E27FC236}">
                <a16:creationId xmlns:a16="http://schemas.microsoft.com/office/drawing/2014/main" id="{D053A0C7-22B8-5969-B73D-57FA3C7ACF9C}"/>
              </a:ext>
            </a:extLst>
          </p:cNvPr>
          <p:cNvPicPr>
            <a:picLocks noChangeAspect="1" noChangeArrowheads="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8989714" y="6228265"/>
            <a:ext cx="400110" cy="400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9243444"/>
      </p:ext>
    </p:extLst>
  </p:cSld>
  <p:clrMap bg1="lt1" tx1="dk1" bg2="lt2" tx2="dk2" accent1="accent1" accent2="accent2" accent3="accent3" accent4="accent4" accent5="accent5" accent6="accent6" hlink="hlink" folHlink="folHlink"/>
  <p:sldLayoutIdLst>
    <p:sldLayoutId id="2147483661" r:id="rId1"/>
    <p:sldLayoutId id="2147483649" r:id="rId2"/>
    <p:sldLayoutId id="2147483665" r:id="rId3"/>
    <p:sldLayoutId id="2147483662" r:id="rId4"/>
    <p:sldLayoutId id="2147483664" r:id="rId5"/>
  </p:sldLayoutIdLst>
  <p:txStyles>
    <p:titleStyle>
      <a:lvl1pPr algn="l" defTabSz="914400" rtl="0" eaLnBrk="1" latinLnBrk="0" hangingPunct="1">
        <a:lnSpc>
          <a:spcPct val="90000"/>
        </a:lnSpc>
        <a:spcBef>
          <a:spcPct val="0"/>
        </a:spcBef>
        <a:buNone/>
        <a:defRPr sz="4400" b="1"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hyperlink" Target="https://www.surreylgrhub.gov.uk/"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7.png"/><Relationship Id="rId7" Type="http://schemas.openxmlformats.org/officeDocument/2006/relationships/image" Target="../media/image9.png"/><Relationship Id="rId2" Type="http://schemas.openxmlformats.org/officeDocument/2006/relationships/customXml" Target="../ink/ink1.xml"/><Relationship Id="rId1" Type="http://schemas.openxmlformats.org/officeDocument/2006/relationships/slideLayout" Target="../slideLayouts/slideLayout3.xml"/><Relationship Id="rId6" Type="http://schemas.openxmlformats.org/officeDocument/2006/relationships/customXml" Target="../ink/ink3.xml"/><Relationship Id="rId5" Type="http://schemas.openxmlformats.org/officeDocument/2006/relationships/image" Target="../media/image8.png"/><Relationship Id="rId10" Type="http://schemas.openxmlformats.org/officeDocument/2006/relationships/image" Target="../media/image12.png"/><Relationship Id="rId4" Type="http://schemas.openxmlformats.org/officeDocument/2006/relationships/customXml" Target="../ink/ink2.xml"/><Relationship Id="rId9"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hyperlink" Target="https://assets.publishing.service.gov.uk/media/69b1a416cdd628b29e349705/Local_government_reorganisation_-_implementation_guidance.pdf" TargetMode="Externa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hyperlink" Target="mailto:Government.IndemnityScheme@artscouncil.org.uk" TargetMode="Externa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hyperlink" Target="https://www.local.gov.uk/our-support/devolution-and-lgr-hub/devolution-and-lgr-lga-support/guidance-libraries-and-archives" TargetMode="External"/><Relationship Id="rId2" Type="http://schemas.openxmlformats.org/officeDocument/2006/relationships/hyperlink" Target="https://www.local.gov.uk/our-support/devolution-and-lgr-hub/devolution-and-lgr-lga-support" TargetMode="External"/><Relationship Id="rId1" Type="http://schemas.openxmlformats.org/officeDocument/2006/relationships/slideLayout" Target="../slideLayouts/slideLayout3.xml"/><Relationship Id="rId5" Type="http://schemas.openxmlformats.org/officeDocument/2006/relationships/hyperlink" Target="https://cloa.org.uk/" TargetMode="External"/><Relationship Id="rId4" Type="http://schemas.openxmlformats.org/officeDocument/2006/relationships/hyperlink" Target="https://communityleisureuk.org/"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mdse.org.uk/resource-library/local-government-reorganisation-devolution-and-museums/" TargetMode="External"/><Relationship Id="rId2" Type="http://schemas.openxmlformats.org/officeDocument/2006/relationships/hyperlink" Target="https://socitm.net/resource-hub/updates/in-our-view-issue-43/#toc-main-feature-a-survivors-guide-to-lgr" TargetMode="External"/><Relationship Id="rId1" Type="http://schemas.openxmlformats.org/officeDocument/2006/relationships/slideLayout" Target="../slideLayouts/slideLayout3.xml"/><Relationship Id="rId4" Type="http://schemas.openxmlformats.org/officeDocument/2006/relationships/hyperlink" Target="https://www.local.gov.uk/publications/making-most-your-museums-handbook-councillors" TargetMode="Externa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3.xml"/><Relationship Id="rId6" Type="http://schemas.openxmlformats.org/officeDocument/2006/relationships/customXml" Target="../ink/ink5.xml"/><Relationship Id="rId5" Type="http://schemas.openxmlformats.org/officeDocument/2006/relationships/image" Target="../media/image19.png"/><Relationship Id="rId4" Type="http://schemas.openxmlformats.org/officeDocument/2006/relationships/customXml" Target="../ink/ink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hyperlink" Target="https://www.librariesconnected.org.uk/sites/default/files/2025-12/LGR%20guidance%20for%20libraries%20and%20archives.pdf"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museumsassociation.org/museums-journal/news/2026/03/major-policy-breakthrough-as-culture-is-included-in-englands-devolution-bill/"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A21C9541-7D08-93A7-5B02-716AB1F305EB}"/>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006" r="20006"/>
          <a:stretch>
            <a:fillRect/>
          </a:stretch>
        </p:blipFill>
        <p:spPr>
          <a:xfrm>
            <a:off x="6518924" y="269515"/>
            <a:ext cx="5066396" cy="5630492"/>
          </a:xfrm>
          <a:prstGeom prst="rect">
            <a:avLst/>
          </a:prstGeom>
        </p:spPr>
      </p:pic>
      <p:sp>
        <p:nvSpPr>
          <p:cNvPr id="3" name="Text Placeholder 2">
            <a:extLst>
              <a:ext uri="{FF2B5EF4-FFF2-40B4-BE49-F238E27FC236}">
                <a16:creationId xmlns:a16="http://schemas.microsoft.com/office/drawing/2014/main" id="{5608CBAB-146D-900D-3559-69479C51BFF1}"/>
              </a:ext>
            </a:extLst>
          </p:cNvPr>
          <p:cNvSpPr>
            <a:spLocks noGrp="1"/>
          </p:cNvSpPr>
          <p:nvPr>
            <p:ph type="body" sz="quarter" idx="10"/>
          </p:nvPr>
        </p:nvSpPr>
        <p:spPr>
          <a:xfrm>
            <a:off x="319650" y="2627561"/>
            <a:ext cx="5608363" cy="914400"/>
          </a:xfrm>
        </p:spPr>
        <p:txBody>
          <a:bodyPr>
            <a:normAutofit fontScale="77500" lnSpcReduction="20000"/>
          </a:bodyPr>
          <a:lstStyle/>
          <a:p>
            <a:r>
              <a:rPr lang="en-GB" dirty="0"/>
              <a:t>Local Government Reorganisation (LGR):</a:t>
            </a:r>
          </a:p>
        </p:txBody>
      </p:sp>
      <p:sp>
        <p:nvSpPr>
          <p:cNvPr id="4" name="Text Placeholder 3">
            <a:extLst>
              <a:ext uri="{FF2B5EF4-FFF2-40B4-BE49-F238E27FC236}">
                <a16:creationId xmlns:a16="http://schemas.microsoft.com/office/drawing/2014/main" id="{7683B018-2743-94A4-7B46-82A28FAA119D}"/>
              </a:ext>
            </a:extLst>
          </p:cNvPr>
          <p:cNvSpPr>
            <a:spLocks noGrp="1"/>
          </p:cNvSpPr>
          <p:nvPr>
            <p:ph type="body" sz="quarter" idx="11"/>
          </p:nvPr>
        </p:nvSpPr>
        <p:spPr>
          <a:xfrm>
            <a:off x="371603" y="3541961"/>
            <a:ext cx="5094014" cy="914400"/>
          </a:xfrm>
        </p:spPr>
        <p:txBody>
          <a:bodyPr/>
          <a:lstStyle/>
          <a:p>
            <a:r>
              <a:rPr lang="en-GB" dirty="0"/>
              <a:t>A readiness checklist for museums</a:t>
            </a:r>
          </a:p>
        </p:txBody>
      </p:sp>
      <p:sp>
        <p:nvSpPr>
          <p:cNvPr id="5" name="Text Placeholder 4">
            <a:extLst>
              <a:ext uri="{FF2B5EF4-FFF2-40B4-BE49-F238E27FC236}">
                <a16:creationId xmlns:a16="http://schemas.microsoft.com/office/drawing/2014/main" id="{201EB6D5-93A6-4329-47EC-4136C5801583}"/>
              </a:ext>
            </a:extLst>
          </p:cNvPr>
          <p:cNvSpPr>
            <a:spLocks noGrp="1"/>
          </p:cNvSpPr>
          <p:nvPr>
            <p:ph type="body" sz="quarter" idx="12"/>
          </p:nvPr>
        </p:nvSpPr>
        <p:spPr>
          <a:xfrm>
            <a:off x="6457216" y="5966456"/>
            <a:ext cx="2651126" cy="215444"/>
          </a:xfrm>
        </p:spPr>
        <p:txBody>
          <a:bodyPr>
            <a:normAutofit fontScale="92500"/>
          </a:bodyPr>
          <a:lstStyle/>
          <a:p>
            <a:r>
              <a:rPr lang="en-GB" dirty="0"/>
              <a:t>Stourbridge Glass Museum (2026). Photo: A Shot in the Dark </a:t>
            </a:r>
          </a:p>
        </p:txBody>
      </p:sp>
    </p:spTree>
    <p:extLst>
      <p:ext uri="{BB962C8B-B14F-4D97-AF65-F5344CB8AC3E}">
        <p14:creationId xmlns:p14="http://schemas.microsoft.com/office/powerpoint/2010/main" val="1016496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7A98-A5E7-B30A-5822-5F4F108E7C2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26F07B-E5F3-2EBC-4CD3-8C6483A90A45}"/>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Timeline</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33212EE5-A61B-0DE6-493A-862307367AE6}"/>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85DE9B2C-74ED-1C39-D86A-2F3D6EC9458E}"/>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19BB0F52-5709-0746-F7C5-E28825C8E254}"/>
              </a:ext>
            </a:extLst>
          </p:cNvPr>
          <p:cNvSpPr txBox="1">
            <a:spLocks/>
          </p:cNvSpPr>
          <p:nvPr/>
        </p:nvSpPr>
        <p:spPr>
          <a:xfrm>
            <a:off x="319087" y="1336895"/>
            <a:ext cx="6277304" cy="4351338"/>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All authorities </a:t>
            </a:r>
            <a:r>
              <a:rPr lang="en-GB" sz="2400" dirty="0"/>
              <a:t>will be told what the new council boundaries and groupings will be by Summer 2026 </a:t>
            </a:r>
            <a:r>
              <a:rPr lang="en-US" sz="2400" dirty="0"/>
              <a:t>(devolution ‘priority area’ decisions were announced in March 2026).</a:t>
            </a:r>
          </a:p>
          <a:p>
            <a:pPr marL="457200" indent="-457200">
              <a:buFont typeface="Arial" panose="020B0604020202020204" pitchFamily="34" charset="0"/>
              <a:buChar char="•"/>
            </a:pPr>
            <a:r>
              <a:rPr lang="en-US" sz="2400" dirty="0"/>
              <a:t>Authorities will hold elections for the shadow authorities in May 2027.</a:t>
            </a:r>
          </a:p>
          <a:p>
            <a:pPr marL="457200" indent="-457200">
              <a:buFont typeface="Arial" panose="020B0604020202020204" pitchFamily="34" charset="0"/>
              <a:buChar char="•"/>
            </a:pPr>
            <a:r>
              <a:rPr lang="en-US" sz="2400" dirty="0"/>
              <a:t>The new councils will go live from 1 April 2028 “</a:t>
            </a:r>
            <a:r>
              <a:rPr lang="en-US" sz="2400" b="1" dirty="0"/>
              <a:t>vesting day</a:t>
            </a:r>
            <a:r>
              <a:rPr lang="en-US" sz="2400" dirty="0"/>
              <a:t>”.</a:t>
            </a:r>
          </a:p>
          <a:p>
            <a:pPr marL="457200" indent="-457200">
              <a:buFont typeface="Arial" panose="020B0604020202020204" pitchFamily="34" charset="0"/>
              <a:buChar char="•"/>
            </a:pPr>
            <a:r>
              <a:rPr lang="en-US" sz="2400" dirty="0">
                <a:hlinkClick r:id="rId2"/>
              </a:rPr>
              <a:t>LGR in Surrey </a:t>
            </a:r>
            <a:r>
              <a:rPr lang="en-US" sz="2400" dirty="0"/>
              <a:t>is working to a shorter timeline with shadow elections in May 2026 with the new councils going live on 1 April 2027.</a:t>
            </a:r>
          </a:p>
          <a:p>
            <a:endParaRPr lang="en-US" dirty="0"/>
          </a:p>
        </p:txBody>
      </p:sp>
      <p:pic>
        <p:nvPicPr>
          <p:cNvPr id="7" name="Picture 6">
            <a:extLst>
              <a:ext uri="{FF2B5EF4-FFF2-40B4-BE49-F238E27FC236}">
                <a16:creationId xmlns:a16="http://schemas.microsoft.com/office/drawing/2014/main" id="{CB0E0FC5-0428-5D4F-C616-BB77EC7BD4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4403" y="1336895"/>
            <a:ext cx="5168510" cy="3445673"/>
          </a:xfrm>
          <a:prstGeom prst="rect">
            <a:avLst/>
          </a:prstGeom>
        </p:spPr>
      </p:pic>
      <p:sp>
        <p:nvSpPr>
          <p:cNvPr id="8" name="TextBox 7">
            <a:extLst>
              <a:ext uri="{FF2B5EF4-FFF2-40B4-BE49-F238E27FC236}">
                <a16:creationId xmlns:a16="http://schemas.microsoft.com/office/drawing/2014/main" id="{E16E823B-E10E-3FA9-FF94-BBB23967844F}"/>
              </a:ext>
            </a:extLst>
          </p:cNvPr>
          <p:cNvSpPr txBox="1"/>
          <p:nvPr/>
        </p:nvSpPr>
        <p:spPr>
          <a:xfrm>
            <a:off x="6647631" y="4822052"/>
            <a:ext cx="4448585" cy="230832"/>
          </a:xfrm>
          <a:prstGeom prst="rect">
            <a:avLst/>
          </a:prstGeom>
          <a:noFill/>
        </p:spPr>
        <p:txBody>
          <a:bodyPr wrap="square" rtlCol="0">
            <a:spAutoFit/>
          </a:bodyPr>
          <a:lstStyle/>
          <a:p>
            <a:r>
              <a:rPr lang="en-GB" sz="900" dirty="0"/>
              <a:t>Wollaton Hall (2026). Photo: A Shot in the Dark Photography.</a:t>
            </a:r>
          </a:p>
        </p:txBody>
      </p:sp>
    </p:spTree>
    <p:extLst>
      <p:ext uri="{BB962C8B-B14F-4D97-AF65-F5344CB8AC3E}">
        <p14:creationId xmlns:p14="http://schemas.microsoft.com/office/powerpoint/2010/main" val="13294365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EAEFC-F06E-4629-FBA6-5C6D6B6D0AF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FA284AC-ADE4-E827-2C2F-8CA892A15899}"/>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Getting ready</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5D21D993-5781-3ECC-FBEC-1E7D0E7DBF7A}"/>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6AAAAFC4-A860-B705-51D7-DBECD79DCFDE}"/>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AF375FE5-D217-5E40-B8A7-B2A614E47379}"/>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8F245F48-09EC-C327-83C2-36002E58EC11}"/>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The process of Local Government </a:t>
            </a:r>
            <a:r>
              <a:rPr lang="en-US" sz="2400" dirty="0" err="1"/>
              <a:t>Reorganisation</a:t>
            </a:r>
            <a:r>
              <a:rPr lang="en-US" sz="2400" dirty="0"/>
              <a:t> will take place over several years.</a:t>
            </a:r>
          </a:p>
          <a:p>
            <a:pPr marL="342900" indent="-342900">
              <a:buFont typeface="Arial" panose="020B0604020202020204" pitchFamily="34" charset="0"/>
              <a:buChar char="•"/>
            </a:pPr>
            <a:r>
              <a:rPr lang="en-US" sz="2400" dirty="0"/>
              <a:t>It is a huge process of change for how council services are delivered. There will be challenges </a:t>
            </a:r>
            <a:r>
              <a:rPr lang="en-US" sz="2400" b="1" dirty="0"/>
              <a:t>AND</a:t>
            </a:r>
            <a:r>
              <a:rPr lang="en-US" sz="2400" dirty="0"/>
              <a:t> opportunities for museums.</a:t>
            </a:r>
          </a:p>
          <a:p>
            <a:pPr marL="342900" indent="-342900">
              <a:buFont typeface="Arial" panose="020B0604020202020204" pitchFamily="34" charset="0"/>
              <a:buChar char="•"/>
            </a:pPr>
            <a:r>
              <a:rPr lang="en-GB" sz="2400" dirty="0"/>
              <a:t>Because museums are non-statutory services, they can be vulnerable during restructuring as new unitary authorities prioritise statutory duties. </a:t>
            </a:r>
            <a:r>
              <a:rPr lang="en-US" sz="2400" dirty="0"/>
              <a:t>There will be lots of elements that you have no control over</a:t>
            </a:r>
          </a:p>
          <a:p>
            <a:pPr marL="342900" indent="-342900">
              <a:buFont typeface="Arial" panose="020B0604020202020204" pitchFamily="34" charset="0"/>
              <a:buChar char="•"/>
            </a:pPr>
            <a:r>
              <a:rPr lang="en-US" sz="2400" dirty="0"/>
              <a:t>BUT there are things that museum services can proactively plan for </a:t>
            </a:r>
            <a:r>
              <a:rPr lang="en-US" sz="2400" b="1" dirty="0"/>
              <a:t>now and in the months and years ahead </a:t>
            </a:r>
          </a:p>
          <a:p>
            <a:pPr marL="342900" indent="-342900">
              <a:buFont typeface="Arial" panose="020B0604020202020204" pitchFamily="34" charset="0"/>
              <a:buChar char="•"/>
            </a:pPr>
            <a:r>
              <a:rPr lang="en-US" sz="2400" dirty="0"/>
              <a:t>It is a marathon, not a sprint! Vesting day is another start point.</a:t>
            </a:r>
          </a:p>
          <a:p>
            <a:endParaRPr lang="en-US" b="1" dirty="0"/>
          </a:p>
        </p:txBody>
      </p:sp>
    </p:spTree>
    <p:extLst>
      <p:ext uri="{BB962C8B-B14F-4D97-AF65-F5344CB8AC3E}">
        <p14:creationId xmlns:p14="http://schemas.microsoft.com/office/powerpoint/2010/main" val="2922799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236AE-C782-6A22-C582-6A002FF4350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60B3D740-BF06-5409-D8A7-580EF606485E}"/>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Readiness checklist for museums </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D0E00B10-C81B-ACC3-C72B-DA41420B929C}"/>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3" name="Content Placeholder 2">
            <a:extLst>
              <a:ext uri="{FF2B5EF4-FFF2-40B4-BE49-F238E27FC236}">
                <a16:creationId xmlns:a16="http://schemas.microsoft.com/office/drawing/2014/main" id="{236684D0-5839-76FD-3419-22E1D2FC54B9}"/>
              </a:ext>
            </a:extLst>
          </p:cNvPr>
          <p:cNvSpPr txBox="1">
            <a:spLocks/>
          </p:cNvSpPr>
          <p:nvPr/>
        </p:nvSpPr>
        <p:spPr>
          <a:xfrm>
            <a:off x="549165" y="1478813"/>
            <a:ext cx="10515600" cy="4351338"/>
          </a:xfrm>
          <a:prstGeom prst="rect">
            <a:avLst/>
          </a:prstGeom>
        </p:spPr>
        <p:txBody>
          <a:bodyPr>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514350">
              <a:buFont typeface="+mj-lt"/>
              <a:buAutoNum type="arabicPeriod"/>
            </a:pPr>
            <a:r>
              <a:rPr lang="en-US" sz="2400" dirty="0"/>
              <a:t>Be part of the planning process</a:t>
            </a:r>
          </a:p>
          <a:p>
            <a:pPr marL="514350" indent="-514350">
              <a:buFont typeface="+mj-lt"/>
              <a:buAutoNum type="arabicPeriod"/>
            </a:pPr>
            <a:r>
              <a:rPr lang="en-US" sz="2400" dirty="0"/>
              <a:t>Carry out a service data audit</a:t>
            </a:r>
          </a:p>
          <a:p>
            <a:pPr marL="514350" indent="-514350">
              <a:buFont typeface="+mj-lt"/>
              <a:buAutoNum type="arabicPeriod"/>
            </a:pPr>
            <a:r>
              <a:rPr lang="en-US" sz="2400" dirty="0"/>
              <a:t>Identify risks</a:t>
            </a:r>
          </a:p>
          <a:p>
            <a:pPr marL="514350" indent="-514350">
              <a:buFont typeface="+mj-lt"/>
              <a:buAutoNum type="arabicPeriod"/>
            </a:pPr>
            <a:r>
              <a:rPr lang="en-US" sz="2400" dirty="0"/>
              <a:t>Manage change: workforce support </a:t>
            </a:r>
          </a:p>
          <a:p>
            <a:pPr marL="514350" indent="-514350">
              <a:buFont typeface="+mj-lt"/>
              <a:buAutoNum type="arabicPeriod"/>
            </a:pPr>
            <a:r>
              <a:rPr lang="en-US" sz="2400" dirty="0"/>
              <a:t>Manage change: stakeholder relationships</a:t>
            </a:r>
          </a:p>
          <a:p>
            <a:pPr marL="514350" indent="-514350">
              <a:buFont typeface="+mj-lt"/>
              <a:buAutoNum type="arabicPeriod"/>
            </a:pPr>
            <a:r>
              <a:rPr lang="en-US" sz="2400" dirty="0"/>
              <a:t>Advocacy</a:t>
            </a:r>
          </a:p>
          <a:p>
            <a:pPr marL="514350" indent="-514350">
              <a:buFont typeface="+mj-lt"/>
              <a:buAutoNum type="arabicPeriod"/>
            </a:pPr>
            <a:r>
              <a:rPr lang="en-US" sz="2400" dirty="0"/>
              <a:t>Ensure compliance with external standards</a:t>
            </a:r>
          </a:p>
          <a:p>
            <a:pPr marL="514350" indent="-514350">
              <a:buFont typeface="+mj-lt"/>
              <a:buAutoNum type="arabicPeriod"/>
            </a:pPr>
            <a:r>
              <a:rPr lang="en-US" sz="2400" dirty="0"/>
              <a:t>Plan for the future/ museum specifics</a:t>
            </a:r>
          </a:p>
          <a:p>
            <a:pPr marL="514350" indent="-514350">
              <a:buFont typeface="+mj-lt"/>
              <a:buAutoNum type="arabicPeriod"/>
            </a:pPr>
            <a:r>
              <a:rPr lang="en-US" sz="2400" dirty="0"/>
              <a:t>Get support</a:t>
            </a:r>
          </a:p>
          <a:p>
            <a:pPr marL="514350" indent="-514350">
              <a:buFont typeface="+mj-lt"/>
              <a:buAutoNum type="arabicPeriod"/>
            </a:pPr>
            <a:r>
              <a:rPr lang="en-US" sz="2400" dirty="0"/>
              <a:t>Support for museums who are not operated by a local authority</a:t>
            </a:r>
          </a:p>
        </p:txBody>
      </p:sp>
    </p:spTree>
    <p:extLst>
      <p:ext uri="{BB962C8B-B14F-4D97-AF65-F5344CB8AC3E}">
        <p14:creationId xmlns:p14="http://schemas.microsoft.com/office/powerpoint/2010/main" val="42779039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4B5E3C-23A4-B88A-8A91-414259A4535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565FC6-2B65-5A91-3821-8B7F58ABCA85}"/>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Who should use the checklist?</a:t>
            </a:r>
          </a:p>
        </p:txBody>
      </p:sp>
      <p:sp>
        <p:nvSpPr>
          <p:cNvPr id="4" name="Text Placeholder 3">
            <a:extLst>
              <a:ext uri="{FF2B5EF4-FFF2-40B4-BE49-F238E27FC236}">
                <a16:creationId xmlns:a16="http://schemas.microsoft.com/office/drawing/2014/main" id="{C3115F93-274A-32DC-6553-8C67CA7C121A}"/>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1DD7D130-8DE1-03B5-270E-4B7B79153ECA}"/>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DEB05D0B-E58F-6AD0-0040-D514281ABD2D}"/>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D2E23FF5-6009-8DB2-EF2A-50CF8F132B7C}"/>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D323CED5-4D06-A97A-766F-4610DFB349EA}"/>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The </a:t>
            </a:r>
            <a:r>
              <a:rPr lang="en-GB" sz="2400" b="1" dirty="0"/>
              <a:t>main checklist </a:t>
            </a:r>
            <a:r>
              <a:rPr lang="en-GB" sz="2400" dirty="0"/>
              <a:t>is designed to help local authority owned and operated museums ready themselves for Local Government Reorganisation in England.</a:t>
            </a:r>
          </a:p>
          <a:p>
            <a:pPr marL="342900" indent="-342900">
              <a:buFont typeface="Arial" panose="020B0604020202020204" pitchFamily="34" charset="0"/>
              <a:buChar char="•"/>
            </a:pPr>
            <a:r>
              <a:rPr lang="en-GB" sz="2400" dirty="0"/>
              <a:t>There is </a:t>
            </a:r>
            <a:r>
              <a:rPr lang="en-GB" sz="2400"/>
              <a:t>a</a:t>
            </a:r>
            <a:r>
              <a:rPr lang="en-GB" sz="2400" b="1"/>
              <a:t> specific checklist </a:t>
            </a:r>
            <a:r>
              <a:rPr lang="en-GB" sz="2400" b="1" dirty="0"/>
              <a:t>action </a:t>
            </a:r>
            <a:r>
              <a:rPr lang="en-GB" sz="2400" dirty="0"/>
              <a:t>for independent museums (who have a relationship with their local authority) and local authority reliant museums to use. </a:t>
            </a:r>
          </a:p>
          <a:p>
            <a:pPr marL="342900" indent="-342900">
              <a:buFont typeface="Arial" panose="020B0604020202020204" pitchFamily="34" charset="0"/>
              <a:buChar char="•"/>
            </a:pPr>
            <a:r>
              <a:rPr lang="en-GB" sz="2400" dirty="0"/>
              <a:t>Arts Council England defines local authority reliant museums as ‘if the local authority were to withdraw its support or provision it would significantly impact on the museum's ability to deliver its current operations’.</a:t>
            </a:r>
          </a:p>
          <a:p>
            <a:endParaRPr lang="en-US" dirty="0"/>
          </a:p>
        </p:txBody>
      </p:sp>
    </p:spTree>
    <p:extLst>
      <p:ext uri="{BB962C8B-B14F-4D97-AF65-F5344CB8AC3E}">
        <p14:creationId xmlns:p14="http://schemas.microsoft.com/office/powerpoint/2010/main" val="107565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6901C8-A120-FE4B-DDEB-0BB161F2B69F}"/>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016E8F9-544E-89C0-7343-C5558DB4C81A}"/>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B4A44BD6-1997-3795-9B10-D9081D1FB624}"/>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F4B68882-1408-CA9D-B4DD-82BB1601A708}"/>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B54F5BE9-0ACE-C2AF-531E-76EEB0A6A239}"/>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mc:AlternateContent xmlns:mc="http://schemas.openxmlformats.org/markup-compatibility/2006" xmlns:p14="http://schemas.microsoft.com/office/powerpoint/2010/main" xmlns:aink="http://schemas.microsoft.com/office/drawing/2016/ink">
        <mc:Choice Requires="p14 aink">
          <p:contentPart p14:bwMode="auto" r:id="rId2">
            <p14:nvContentPartPr>
              <p14:cNvPr id="9" name="Ink 8">
                <a:extLst>
                  <a:ext uri="{FF2B5EF4-FFF2-40B4-BE49-F238E27FC236}">
                    <a16:creationId xmlns:a16="http://schemas.microsoft.com/office/drawing/2014/main" id="{83B8A023-F2B3-388B-3285-BBEC3B6E198A}"/>
                  </a:ext>
                </a:extLst>
              </p14:cNvPr>
              <p14:cNvContentPartPr/>
              <p14:nvPr/>
            </p14:nvContentPartPr>
            <p14:xfrm>
              <a:off x="5876876" y="3211116"/>
              <a:ext cx="360" cy="360"/>
            </p14:xfrm>
          </p:contentPart>
        </mc:Choice>
        <mc:Fallback xmlns="">
          <p:pic>
            <p:nvPicPr>
              <p:cNvPr id="9" name="Ink 8">
                <a:extLst>
                  <a:ext uri="{FF2B5EF4-FFF2-40B4-BE49-F238E27FC236}">
                    <a16:creationId xmlns:a16="http://schemas.microsoft.com/office/drawing/2014/main" id="{83B8A023-F2B3-388B-3285-BBEC3B6E198A}"/>
                  </a:ext>
                </a:extLst>
              </p:cNvPr>
              <p:cNvPicPr/>
              <p:nvPr/>
            </p:nvPicPr>
            <p:blipFill>
              <a:blip r:embed="rId3"/>
              <a:stretch>
                <a:fillRect/>
              </a:stretch>
            </p:blipFill>
            <p:spPr>
              <a:xfrm>
                <a:off x="5859236" y="310311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4">
            <p14:nvContentPartPr>
              <p14:cNvPr id="10" name="Ink 9">
                <a:extLst>
                  <a:ext uri="{FF2B5EF4-FFF2-40B4-BE49-F238E27FC236}">
                    <a16:creationId xmlns:a16="http://schemas.microsoft.com/office/drawing/2014/main" id="{251BF5C9-2C78-F564-6D0F-1216131262A2}"/>
                  </a:ext>
                </a:extLst>
              </p14:cNvPr>
              <p14:cNvContentPartPr/>
              <p14:nvPr/>
            </p14:nvContentPartPr>
            <p14:xfrm>
              <a:off x="4940156" y="938796"/>
              <a:ext cx="360" cy="360"/>
            </p14:xfrm>
          </p:contentPart>
        </mc:Choice>
        <mc:Fallback xmlns="">
          <p:pic>
            <p:nvPicPr>
              <p:cNvPr id="10" name="Ink 9">
                <a:extLst>
                  <a:ext uri="{FF2B5EF4-FFF2-40B4-BE49-F238E27FC236}">
                    <a16:creationId xmlns:a16="http://schemas.microsoft.com/office/drawing/2014/main" id="{251BF5C9-2C78-F564-6D0F-1216131262A2}"/>
                  </a:ext>
                </a:extLst>
              </p:cNvPr>
              <p:cNvPicPr/>
              <p:nvPr/>
            </p:nvPicPr>
            <p:blipFill>
              <a:blip r:embed="rId5"/>
              <a:stretch>
                <a:fillRect/>
              </a:stretch>
            </p:blipFill>
            <p:spPr>
              <a:xfrm>
                <a:off x="4922156" y="830796"/>
                <a:ext cx="36000" cy="216000"/>
              </a:xfrm>
              <a:prstGeom prst="rect">
                <a:avLst/>
              </a:prstGeom>
            </p:spPr>
          </p:pic>
        </mc:Fallback>
      </mc:AlternateContent>
      <mc:AlternateContent xmlns:mc="http://schemas.openxmlformats.org/markup-compatibility/2006" xmlns:p14="http://schemas.microsoft.com/office/powerpoint/2010/main" xmlns:aink="http://schemas.microsoft.com/office/drawing/2016/ink">
        <mc:Choice Requires="p14 aink">
          <p:contentPart p14:bwMode="auto" r:id="rId6">
            <p14:nvContentPartPr>
              <p14:cNvPr id="14" name="Ink 13">
                <a:extLst>
                  <a:ext uri="{FF2B5EF4-FFF2-40B4-BE49-F238E27FC236}">
                    <a16:creationId xmlns:a16="http://schemas.microsoft.com/office/drawing/2014/main" id="{89FD19DC-D574-B4BB-98C3-255069C3C3D5}"/>
                  </a:ext>
                </a:extLst>
              </p14:cNvPr>
              <p14:cNvContentPartPr/>
              <p14:nvPr/>
            </p14:nvContentPartPr>
            <p14:xfrm>
              <a:off x="4099556" y="2746356"/>
              <a:ext cx="360" cy="360"/>
            </p14:xfrm>
          </p:contentPart>
        </mc:Choice>
        <mc:Fallback xmlns="">
          <p:pic>
            <p:nvPicPr>
              <p:cNvPr id="14" name="Ink 13">
                <a:extLst>
                  <a:ext uri="{FF2B5EF4-FFF2-40B4-BE49-F238E27FC236}">
                    <a16:creationId xmlns:a16="http://schemas.microsoft.com/office/drawing/2014/main" id="{89FD19DC-D574-B4BB-98C3-255069C3C3D5}"/>
                  </a:ext>
                </a:extLst>
              </p:cNvPr>
              <p:cNvPicPr/>
              <p:nvPr/>
            </p:nvPicPr>
            <p:blipFill>
              <a:blip r:embed="rId7"/>
              <a:stretch>
                <a:fillRect/>
              </a:stretch>
            </p:blipFill>
            <p:spPr>
              <a:xfrm>
                <a:off x="4081916" y="2638356"/>
                <a:ext cx="36000" cy="216000"/>
              </a:xfrm>
              <a:prstGeom prst="rect">
                <a:avLst/>
              </a:prstGeom>
            </p:spPr>
          </p:pic>
        </mc:Fallback>
      </mc:AlternateContent>
      <p:pic>
        <p:nvPicPr>
          <p:cNvPr id="16" name="Picture 15">
            <a:extLst>
              <a:ext uri="{FF2B5EF4-FFF2-40B4-BE49-F238E27FC236}">
                <a16:creationId xmlns:a16="http://schemas.microsoft.com/office/drawing/2014/main" id="{E14E105E-348E-0304-BB3B-A426AD49F4D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9454" y="860410"/>
            <a:ext cx="3203763" cy="4660695"/>
          </a:xfrm>
          <a:prstGeom prst="rect">
            <a:avLst/>
          </a:prstGeom>
        </p:spPr>
      </p:pic>
      <p:pic>
        <p:nvPicPr>
          <p:cNvPr id="18" name="Picture 17">
            <a:extLst>
              <a:ext uri="{FF2B5EF4-FFF2-40B4-BE49-F238E27FC236}">
                <a16:creationId xmlns:a16="http://schemas.microsoft.com/office/drawing/2014/main" id="{C1CA6F79-CD1A-664A-66CF-26CCFCD1C33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903584" y="1281385"/>
            <a:ext cx="3538618" cy="3649466"/>
          </a:xfrm>
          <a:prstGeom prst="rect">
            <a:avLst/>
          </a:prstGeom>
        </p:spPr>
      </p:pic>
      <p:pic>
        <p:nvPicPr>
          <p:cNvPr id="20" name="Picture 19">
            <a:extLst>
              <a:ext uri="{FF2B5EF4-FFF2-40B4-BE49-F238E27FC236}">
                <a16:creationId xmlns:a16="http://schemas.microsoft.com/office/drawing/2014/main" id="{C1E84246-690B-823F-0C7C-FC0E805C738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46185" y="946476"/>
            <a:ext cx="3538618" cy="3738766"/>
          </a:xfrm>
          <a:prstGeom prst="rect">
            <a:avLst/>
          </a:prstGeom>
        </p:spPr>
      </p:pic>
    </p:spTree>
    <p:extLst>
      <p:ext uri="{BB962C8B-B14F-4D97-AF65-F5344CB8AC3E}">
        <p14:creationId xmlns:p14="http://schemas.microsoft.com/office/powerpoint/2010/main" val="413264320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E083D-3591-A65B-0790-B601C8239C3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A447AE8-958E-48E2-C4EE-1958833556C0}"/>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1. Be part of the planning process</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3843397C-6199-1A70-D221-A010A5FE1C98}"/>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6E67EFEF-CD2D-D6CD-48ED-AAC13B6D5558}"/>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446E7806-47AF-5158-826B-1E547F8795F2}"/>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566F951B-6060-9389-209E-76CB6110DFC4}"/>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E08E6D3D-6D9F-F9BD-3CD8-165FE1BE2DB0}"/>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AF839296-F1ED-EB7B-8C1A-BC68081CADB2}"/>
              </a:ext>
            </a:extLst>
          </p:cNvPr>
          <p:cNvSpPr txBox="1">
            <a:spLocks/>
          </p:cNvSpPr>
          <p:nvPr/>
        </p:nvSpPr>
        <p:spPr>
          <a:xfrm>
            <a:off x="486103" y="1364650"/>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There is a huge amount of planning for new services to be done. This will start in your current authority, before </a:t>
            </a:r>
            <a:r>
              <a:rPr lang="en-US" sz="2400" b="1" dirty="0"/>
              <a:t>transition teams</a:t>
            </a:r>
            <a:r>
              <a:rPr lang="en-US" sz="2400" dirty="0"/>
              <a:t> will be set up for the new authorities.</a:t>
            </a:r>
          </a:p>
          <a:p>
            <a:pPr marL="342900" indent="-342900">
              <a:buFont typeface="Arial" panose="020B0604020202020204" pitchFamily="34" charset="0"/>
              <a:buChar char="•"/>
            </a:pPr>
            <a:r>
              <a:rPr lang="en-US" sz="2400" dirty="0"/>
              <a:t>Start to talk to neighbouring museum services* so you understand each other’s services and can consider what might work best for your services if you are working together in the future.</a:t>
            </a:r>
          </a:p>
          <a:p>
            <a:pPr marL="342900" indent="-342900">
              <a:buFont typeface="Arial" panose="020B0604020202020204" pitchFamily="34" charset="0"/>
              <a:buChar char="•"/>
            </a:pPr>
            <a:r>
              <a:rPr lang="en-US" sz="2400" dirty="0"/>
              <a:t>Is there anyone in your team / network who has been through LGR before? Can they help/advise?</a:t>
            </a:r>
          </a:p>
          <a:p>
            <a:pPr marL="342900" indent="-342900">
              <a:buFont typeface="Arial" panose="020B0604020202020204" pitchFamily="34" charset="0"/>
              <a:buChar char="•"/>
            </a:pPr>
            <a:r>
              <a:rPr lang="en-US" sz="2400" dirty="0"/>
              <a:t>Who are your champions in your existing authority? And / or in the new authority?</a:t>
            </a:r>
          </a:p>
        </p:txBody>
      </p:sp>
    </p:spTree>
    <p:extLst>
      <p:ext uri="{BB962C8B-B14F-4D97-AF65-F5344CB8AC3E}">
        <p14:creationId xmlns:p14="http://schemas.microsoft.com/office/powerpoint/2010/main" val="277933251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A6DE66-131A-AA8E-34F9-D941D3D639E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5CFD007-F476-E025-183B-090444A17537}"/>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2. Service data audit</a:t>
            </a:r>
          </a:p>
        </p:txBody>
      </p:sp>
      <p:sp>
        <p:nvSpPr>
          <p:cNvPr id="4" name="Text Placeholder 3">
            <a:extLst>
              <a:ext uri="{FF2B5EF4-FFF2-40B4-BE49-F238E27FC236}">
                <a16:creationId xmlns:a16="http://schemas.microsoft.com/office/drawing/2014/main" id="{43235E52-160F-B536-7464-168860C5520F}"/>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1B7CE854-CF44-425D-C13B-24ECA8C918EB}"/>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7A2B3656-9502-0ABC-AF40-8DCAF83274A5}"/>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F1CC856D-F4B0-AC6E-B8BF-4084D5E4ACF8}"/>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58AAD357-4CF0-86F8-2C0C-F281F30F27A8}"/>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80FD6BCF-093D-F935-84F8-D387C83ACA2F}"/>
              </a:ext>
            </a:extLst>
          </p:cNvPr>
          <p:cNvSpPr txBox="1">
            <a:spLocks/>
          </p:cNvSpPr>
          <p:nvPr/>
        </p:nvSpPr>
        <p:spPr>
          <a:xfrm>
            <a:off x="396766" y="1415722"/>
            <a:ext cx="6161689"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It is essential that you can provide detailed information on the scope and scale of your service to feed into planning teams and to share with (new) colleagues. </a:t>
            </a:r>
          </a:p>
          <a:p>
            <a:pPr marL="342900" indent="-342900">
              <a:buFont typeface="Arial" panose="020B0604020202020204" pitchFamily="34" charset="0"/>
              <a:buChar char="•"/>
            </a:pPr>
            <a:r>
              <a:rPr lang="en-US" sz="2400" dirty="0"/>
              <a:t>We have provided a document with suggested questions and an audit table for you to collate the data.</a:t>
            </a:r>
          </a:p>
          <a:p>
            <a:pPr marL="342900" indent="-342900">
              <a:buFont typeface="Arial" panose="020B0604020202020204" pitchFamily="34" charset="0"/>
              <a:buChar char="•"/>
            </a:pPr>
            <a:r>
              <a:rPr lang="en-US" sz="2400" dirty="0"/>
              <a:t>Carry this out as soon as you can and update as needed. Work with colleagues and draw on data from the Museum Development Annual Museums Survey.</a:t>
            </a:r>
          </a:p>
        </p:txBody>
      </p:sp>
      <p:pic>
        <p:nvPicPr>
          <p:cNvPr id="13" name="Picture 12">
            <a:extLst>
              <a:ext uri="{FF2B5EF4-FFF2-40B4-BE49-F238E27FC236}">
                <a16:creationId xmlns:a16="http://schemas.microsoft.com/office/drawing/2014/main" id="{AE15D1F4-B5EE-FEFE-5A0F-FD08B99272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8458" y="1415722"/>
            <a:ext cx="5034455" cy="3356303"/>
          </a:xfrm>
          <a:prstGeom prst="rect">
            <a:avLst/>
          </a:prstGeom>
        </p:spPr>
      </p:pic>
      <p:sp>
        <p:nvSpPr>
          <p:cNvPr id="14" name="TextBox 13">
            <a:extLst>
              <a:ext uri="{FF2B5EF4-FFF2-40B4-BE49-F238E27FC236}">
                <a16:creationId xmlns:a16="http://schemas.microsoft.com/office/drawing/2014/main" id="{8B0971FA-6D0E-11A4-EEED-DD9359E0E0F7}"/>
              </a:ext>
            </a:extLst>
          </p:cNvPr>
          <p:cNvSpPr txBox="1"/>
          <p:nvPr/>
        </p:nvSpPr>
        <p:spPr>
          <a:xfrm>
            <a:off x="6757698" y="4804379"/>
            <a:ext cx="4319466" cy="230832"/>
          </a:xfrm>
          <a:prstGeom prst="rect">
            <a:avLst/>
          </a:prstGeom>
          <a:noFill/>
        </p:spPr>
        <p:txBody>
          <a:bodyPr wrap="square" rtlCol="0">
            <a:spAutoFit/>
          </a:bodyPr>
          <a:lstStyle/>
          <a:p>
            <a:r>
              <a:rPr lang="en-GB" sz="900" dirty="0"/>
              <a:t>Wollaton Hall (2026). Photo: A Shot in the Dark Photography. </a:t>
            </a:r>
          </a:p>
        </p:txBody>
      </p:sp>
    </p:spTree>
    <p:extLst>
      <p:ext uri="{BB962C8B-B14F-4D97-AF65-F5344CB8AC3E}">
        <p14:creationId xmlns:p14="http://schemas.microsoft.com/office/powerpoint/2010/main" val="4907524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341BA-88D4-6E40-830C-3FC33961A6A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85AB93E-35AF-C47C-065D-314149D1EA97}"/>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2a. Service data audit headings</a:t>
            </a:r>
          </a:p>
        </p:txBody>
      </p:sp>
      <p:sp>
        <p:nvSpPr>
          <p:cNvPr id="4" name="Text Placeholder 3">
            <a:extLst>
              <a:ext uri="{FF2B5EF4-FFF2-40B4-BE49-F238E27FC236}">
                <a16:creationId xmlns:a16="http://schemas.microsoft.com/office/drawing/2014/main" id="{3D7F6F96-0E0A-8A39-92B1-BD19D785AEB8}"/>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B1CE1152-1E83-C8E9-0978-6979E1BB4019}"/>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2704230F-07AB-D09A-1EEA-911677F8C5D8}"/>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41D74632-3CA9-B1AD-FC5F-97B4F345F408}"/>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F83E10D4-B2AD-F969-47A9-C26B5D3D7789}"/>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EA6F46ED-AAB0-303F-E3D9-31319EDBDFCC}"/>
              </a:ext>
            </a:extLst>
          </p:cNvPr>
          <p:cNvSpPr txBox="1">
            <a:spLocks/>
          </p:cNvSpPr>
          <p:nvPr/>
        </p:nvSpPr>
        <p:spPr>
          <a:xfrm>
            <a:off x="470338" y="1648487"/>
            <a:ext cx="10515600" cy="4351338"/>
          </a:xfrm>
          <a:prstGeom prst="rect">
            <a:avLst/>
          </a:prstGeom>
        </p:spPr>
        <p:txBody>
          <a:bodyPr>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dirty="0"/>
              <a:t>Workforce</a:t>
            </a:r>
          </a:p>
          <a:p>
            <a:pPr marL="457200" indent="-457200">
              <a:buFont typeface="Arial" panose="020B0604020202020204" pitchFamily="34" charset="0"/>
              <a:buChar char="•"/>
            </a:pPr>
            <a:r>
              <a:rPr lang="en-GB" dirty="0"/>
              <a:t>Buildings</a:t>
            </a:r>
          </a:p>
          <a:p>
            <a:pPr marL="457200" indent="-457200">
              <a:buFont typeface="Arial" panose="020B0604020202020204" pitchFamily="34" charset="0"/>
              <a:buChar char="•"/>
            </a:pPr>
            <a:r>
              <a:rPr lang="en-GB" dirty="0"/>
              <a:t>Service delivery</a:t>
            </a:r>
          </a:p>
          <a:p>
            <a:pPr marL="457200" indent="-457200">
              <a:buFont typeface="Arial" panose="020B0604020202020204" pitchFamily="34" charset="0"/>
              <a:buChar char="•"/>
            </a:pPr>
            <a:r>
              <a:rPr lang="en-GB" dirty="0"/>
              <a:t>Finance</a:t>
            </a:r>
          </a:p>
          <a:p>
            <a:pPr marL="457200" indent="-457200">
              <a:buFont typeface="Arial" panose="020B0604020202020204" pitchFamily="34" charset="0"/>
              <a:buChar char="•"/>
            </a:pPr>
            <a:r>
              <a:rPr lang="en-GB" dirty="0"/>
              <a:t>External and partnership funding agreements</a:t>
            </a:r>
          </a:p>
          <a:p>
            <a:pPr marL="457200" indent="-457200">
              <a:buFont typeface="Arial" panose="020B0604020202020204" pitchFamily="34" charset="0"/>
              <a:buChar char="•"/>
            </a:pPr>
            <a:r>
              <a:rPr lang="en-GB" dirty="0"/>
              <a:t>Contracts</a:t>
            </a:r>
          </a:p>
          <a:p>
            <a:pPr marL="457200" indent="-457200">
              <a:buFont typeface="Arial" panose="020B0604020202020204" pitchFamily="34" charset="0"/>
              <a:buChar char="•"/>
            </a:pPr>
            <a:r>
              <a:rPr lang="en-GB" dirty="0"/>
              <a:t>Museum collection</a:t>
            </a:r>
          </a:p>
          <a:p>
            <a:pPr marL="457200" indent="-457200">
              <a:buFont typeface="Arial" panose="020B0604020202020204" pitchFamily="34" charset="0"/>
              <a:buChar char="•"/>
            </a:pPr>
            <a:r>
              <a:rPr lang="en-GB" dirty="0"/>
              <a:t>External standards compliance</a:t>
            </a:r>
          </a:p>
          <a:p>
            <a:pPr marL="457200" indent="-457200">
              <a:buFont typeface="Arial" panose="020B0604020202020204" pitchFamily="34" charset="0"/>
              <a:buChar char="•"/>
            </a:pPr>
            <a:r>
              <a:rPr lang="en-GB" dirty="0"/>
              <a:t>Risks</a:t>
            </a:r>
          </a:p>
          <a:p>
            <a:pPr marL="457200" indent="-457200">
              <a:buFont typeface="Arial" panose="020B0604020202020204" pitchFamily="34" charset="0"/>
              <a:buChar char="•"/>
            </a:pPr>
            <a:r>
              <a:rPr lang="en-GB" dirty="0"/>
              <a:t>Contribution to council strategies and local agenda</a:t>
            </a:r>
          </a:p>
          <a:p>
            <a:pPr marL="457200" indent="-457200">
              <a:buFont typeface="Arial" panose="020B0604020202020204" pitchFamily="34" charset="0"/>
              <a:buChar char="•"/>
            </a:pPr>
            <a:r>
              <a:rPr lang="en-GB" dirty="0"/>
              <a:t>Advocacy case studies</a:t>
            </a:r>
          </a:p>
          <a:p>
            <a:endParaRPr lang="en-US" dirty="0"/>
          </a:p>
        </p:txBody>
      </p:sp>
    </p:spTree>
    <p:extLst>
      <p:ext uri="{BB962C8B-B14F-4D97-AF65-F5344CB8AC3E}">
        <p14:creationId xmlns:p14="http://schemas.microsoft.com/office/powerpoint/2010/main" val="1284557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B8C5D6-0C12-AD15-F786-1D6720211EBE}"/>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E13D749B-4DAC-6441-6715-9DBBEB0FFD5C}"/>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F26FB72C-C4DE-7B3B-0707-02187EE4B887}"/>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18F73667-BEB0-E9C4-29A9-EE90EEDA7972}"/>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7" name="Content Placeholder 2">
            <a:extLst>
              <a:ext uri="{FF2B5EF4-FFF2-40B4-BE49-F238E27FC236}">
                <a16:creationId xmlns:a16="http://schemas.microsoft.com/office/drawing/2014/main" id="{827ACE32-7A3E-E445-3792-6E33BF217BC3}"/>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8" name="Picture 7">
            <a:extLst>
              <a:ext uri="{FF2B5EF4-FFF2-40B4-BE49-F238E27FC236}">
                <a16:creationId xmlns:a16="http://schemas.microsoft.com/office/drawing/2014/main" id="{10E7035F-E39B-860F-823D-F22C7DB2070A}"/>
              </a:ext>
            </a:extLst>
          </p:cNvPr>
          <p:cNvPicPr>
            <a:picLocks noChangeAspect="1"/>
          </p:cNvPicPr>
          <p:nvPr/>
        </p:nvPicPr>
        <p:blipFill>
          <a:blip r:embed="rId2"/>
          <a:stretch>
            <a:fillRect/>
          </a:stretch>
        </p:blipFill>
        <p:spPr>
          <a:xfrm>
            <a:off x="2209800" y="1461510"/>
            <a:ext cx="7772400" cy="3934980"/>
          </a:xfrm>
          <a:prstGeom prst="rect">
            <a:avLst/>
          </a:prstGeom>
        </p:spPr>
      </p:pic>
    </p:spTree>
    <p:extLst>
      <p:ext uri="{BB962C8B-B14F-4D97-AF65-F5344CB8AC3E}">
        <p14:creationId xmlns:p14="http://schemas.microsoft.com/office/powerpoint/2010/main" val="11317957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C5ED1-697D-AD08-EA16-BCFBCD2AE13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2C7671E-0C39-A27C-4A34-820546D6CEA8}"/>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2b. Service data audit - collections</a:t>
            </a:r>
          </a:p>
        </p:txBody>
      </p:sp>
      <p:sp>
        <p:nvSpPr>
          <p:cNvPr id="4" name="Text Placeholder 3">
            <a:extLst>
              <a:ext uri="{FF2B5EF4-FFF2-40B4-BE49-F238E27FC236}">
                <a16:creationId xmlns:a16="http://schemas.microsoft.com/office/drawing/2014/main" id="{57FC97D9-305D-343C-17E7-27D42637A33B}"/>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12EEED4F-6FAA-83BD-0B3A-EEB2848F6F39}"/>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97EE27B6-F12C-DAF3-FBA0-9CD70692226F}"/>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B9BD4612-2947-9E92-2F88-36443FA32A11}"/>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2A01F2AD-5259-0D56-264E-B6F9FFF8AA61}"/>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5E72A1D8-59DA-FF9A-6A4A-D9720A6BE649}"/>
              </a:ext>
            </a:extLst>
          </p:cNvPr>
          <p:cNvSpPr txBox="1">
            <a:spLocks/>
          </p:cNvSpPr>
          <p:nvPr/>
        </p:nvSpPr>
        <p:spPr>
          <a:xfrm>
            <a:off x="595723" y="153873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Ensure you have up to date knowledge around the museum collections, including:</a:t>
            </a:r>
          </a:p>
          <a:p>
            <a:pPr marL="342900" indent="-342900">
              <a:buFont typeface="Arial" panose="020B0604020202020204" pitchFamily="34" charset="0"/>
              <a:buChar char="•"/>
            </a:pPr>
            <a:r>
              <a:rPr lang="en-GB" sz="2400" dirty="0"/>
              <a:t>Information about documentation systems and contracts.</a:t>
            </a:r>
          </a:p>
          <a:p>
            <a:pPr marL="342900" indent="-342900">
              <a:buFont typeface="Arial" panose="020B0604020202020204" pitchFamily="34" charset="0"/>
              <a:buChar char="•"/>
            </a:pPr>
            <a:r>
              <a:rPr lang="en-GB" sz="2400" dirty="0"/>
              <a:t>Clarity around collection ownership, including understanding around loan agreements in and out of the museum.</a:t>
            </a:r>
          </a:p>
          <a:p>
            <a:pPr marL="342900" indent="-342900">
              <a:buFont typeface="Arial" panose="020B0604020202020204" pitchFamily="34" charset="0"/>
              <a:buChar char="•"/>
            </a:pPr>
            <a:r>
              <a:rPr lang="en-GB" sz="2400" dirty="0"/>
              <a:t>Buildings used by the museum, including external stores.</a:t>
            </a:r>
          </a:p>
          <a:p>
            <a:pPr marL="342900" indent="-342900">
              <a:buFont typeface="Arial" panose="020B0604020202020204" pitchFamily="34" charset="0"/>
              <a:buChar char="•"/>
            </a:pPr>
            <a:r>
              <a:rPr lang="en-GB" sz="2400" dirty="0"/>
              <a:t>Good inventory information to support any changes or disaggregation of collections (if not, identify gaps and include in risks).</a:t>
            </a:r>
          </a:p>
          <a:p>
            <a:pPr marL="342900" indent="-342900">
              <a:buFont typeface="Arial" panose="020B0604020202020204" pitchFamily="34" charset="0"/>
              <a:buChar char="•"/>
            </a:pPr>
            <a:r>
              <a:rPr lang="en-GB" sz="2400" dirty="0"/>
              <a:t>An understanding of any geographical collecting areas specified in your collections development policy and if this is affected by local authority area changes.</a:t>
            </a:r>
            <a:endParaRPr lang="en-US" sz="2400" dirty="0"/>
          </a:p>
        </p:txBody>
      </p:sp>
    </p:spTree>
    <p:extLst>
      <p:ext uri="{BB962C8B-B14F-4D97-AF65-F5344CB8AC3E}">
        <p14:creationId xmlns:p14="http://schemas.microsoft.com/office/powerpoint/2010/main" val="4977628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CC1EB4-D461-EFF3-3C78-7A9379067C9D}"/>
              </a:ext>
            </a:extLst>
          </p:cNvPr>
          <p:cNvSpPr>
            <a:spLocks noGrp="1"/>
          </p:cNvSpPr>
          <p:nvPr>
            <p:ph type="body" sz="quarter" idx="11"/>
          </p:nvPr>
        </p:nvSpPr>
        <p:spPr>
          <a:xfrm>
            <a:off x="319651" y="1691975"/>
            <a:ext cx="5587486" cy="3474049"/>
          </a:xfrm>
        </p:spPr>
        <p:txBody>
          <a:bodyPr>
            <a:normAutofit/>
          </a:bodyPr>
          <a:lstStyle/>
          <a:p>
            <a:pPr marL="342900" indent="-342900">
              <a:buFont typeface="Arial" panose="020B0604020202020204" pitchFamily="34" charset="0"/>
              <a:buChar char="•"/>
            </a:pPr>
            <a:r>
              <a:rPr lang="en-US" dirty="0"/>
              <a:t>Purpose of the checklist</a:t>
            </a:r>
          </a:p>
          <a:p>
            <a:pPr marL="342900" indent="-342900">
              <a:buFont typeface="Arial" panose="020B0604020202020204" pitchFamily="34" charset="0"/>
              <a:buChar char="•"/>
            </a:pPr>
            <a:r>
              <a:rPr lang="en-US" dirty="0"/>
              <a:t>What is local government </a:t>
            </a:r>
            <a:r>
              <a:rPr lang="en-US" dirty="0" err="1"/>
              <a:t>reorganisation</a:t>
            </a:r>
            <a:r>
              <a:rPr lang="en-US" dirty="0"/>
              <a:t>?</a:t>
            </a:r>
          </a:p>
          <a:p>
            <a:pPr marL="342900" indent="-342900">
              <a:buFont typeface="Arial" panose="020B0604020202020204" pitchFamily="34" charset="0"/>
              <a:buChar char="•"/>
            </a:pPr>
            <a:r>
              <a:rPr lang="en-US" dirty="0"/>
              <a:t>Where is it happening?</a:t>
            </a:r>
          </a:p>
          <a:p>
            <a:pPr marL="342900" indent="-342900">
              <a:buFont typeface="Arial" panose="020B0604020202020204" pitchFamily="34" charset="0"/>
              <a:buChar char="•"/>
            </a:pPr>
            <a:r>
              <a:rPr lang="en-US" dirty="0"/>
              <a:t>A note on devolution</a:t>
            </a:r>
          </a:p>
          <a:p>
            <a:pPr marL="342900" indent="-342900">
              <a:buFont typeface="Arial" panose="020B0604020202020204" pitchFamily="34" charset="0"/>
              <a:buChar char="•"/>
            </a:pPr>
            <a:r>
              <a:rPr lang="en-US" dirty="0"/>
              <a:t>Timeline</a:t>
            </a:r>
          </a:p>
          <a:p>
            <a:endParaRPr lang="en-GB" dirty="0"/>
          </a:p>
        </p:txBody>
      </p:sp>
      <p:sp>
        <p:nvSpPr>
          <p:cNvPr id="3" name="Text Placeholder 2">
            <a:extLst>
              <a:ext uri="{FF2B5EF4-FFF2-40B4-BE49-F238E27FC236}">
                <a16:creationId xmlns:a16="http://schemas.microsoft.com/office/drawing/2014/main" id="{A43A67CE-CA12-38E3-437F-D090EF7A4B39}"/>
              </a:ext>
            </a:extLst>
          </p:cNvPr>
          <p:cNvSpPr>
            <a:spLocks noGrp="1"/>
          </p:cNvSpPr>
          <p:nvPr>
            <p:ph type="body" sz="quarter" idx="10"/>
          </p:nvPr>
        </p:nvSpPr>
        <p:spPr/>
        <p:txBody>
          <a:bodyPr/>
          <a:lstStyle/>
          <a:p>
            <a:r>
              <a:rPr lang="en-GB" dirty="0"/>
              <a:t>Introduction</a:t>
            </a:r>
          </a:p>
        </p:txBody>
      </p:sp>
      <p:pic>
        <p:nvPicPr>
          <p:cNvPr id="5" name="Picture 4">
            <a:extLst>
              <a:ext uri="{FF2B5EF4-FFF2-40B4-BE49-F238E27FC236}">
                <a16:creationId xmlns:a16="http://schemas.microsoft.com/office/drawing/2014/main" id="{5E78F80D-3681-D625-9256-B3E1CF7843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2231" y="1191043"/>
            <a:ext cx="6524477" cy="4349651"/>
          </a:xfrm>
          <a:prstGeom prst="rect">
            <a:avLst/>
          </a:prstGeom>
        </p:spPr>
      </p:pic>
      <p:sp>
        <p:nvSpPr>
          <p:cNvPr id="6" name="TextBox 5">
            <a:extLst>
              <a:ext uri="{FF2B5EF4-FFF2-40B4-BE49-F238E27FC236}">
                <a16:creationId xmlns:a16="http://schemas.microsoft.com/office/drawing/2014/main" id="{30A322C5-60A3-2F0C-B40B-BB74E93AB875}"/>
              </a:ext>
            </a:extLst>
          </p:cNvPr>
          <p:cNvSpPr txBox="1"/>
          <p:nvPr/>
        </p:nvSpPr>
        <p:spPr>
          <a:xfrm>
            <a:off x="5020786" y="5627686"/>
            <a:ext cx="4297119" cy="230832"/>
          </a:xfrm>
          <a:prstGeom prst="rect">
            <a:avLst/>
          </a:prstGeom>
          <a:noFill/>
        </p:spPr>
        <p:txBody>
          <a:bodyPr wrap="square" rtlCol="0">
            <a:spAutoFit/>
          </a:bodyPr>
          <a:lstStyle/>
          <a:p>
            <a:r>
              <a:rPr lang="en-GB" sz="900" dirty="0"/>
              <a:t>Wollaton Hall (2026). Photo: A Shot in the Dark Photography.</a:t>
            </a:r>
          </a:p>
        </p:txBody>
      </p:sp>
    </p:spTree>
    <p:extLst>
      <p:ext uri="{BB962C8B-B14F-4D97-AF65-F5344CB8AC3E}">
        <p14:creationId xmlns:p14="http://schemas.microsoft.com/office/powerpoint/2010/main" val="6472571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1E536-42DA-B69C-20CB-8A99D307BA9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AE9C704D-764E-A853-036B-30839BB4930E}"/>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9E3842C1-BDFB-79BE-A08B-57A86EA50F23}"/>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68299AA2-2C56-5B54-DCB3-B2A103B5A397}"/>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7" name="Content Placeholder 2">
            <a:extLst>
              <a:ext uri="{FF2B5EF4-FFF2-40B4-BE49-F238E27FC236}">
                <a16:creationId xmlns:a16="http://schemas.microsoft.com/office/drawing/2014/main" id="{BBBCE040-5E76-7BB8-748B-70DBE69BBF31}"/>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8" name="Picture 7">
            <a:extLst>
              <a:ext uri="{FF2B5EF4-FFF2-40B4-BE49-F238E27FC236}">
                <a16:creationId xmlns:a16="http://schemas.microsoft.com/office/drawing/2014/main" id="{D5C9255F-4844-41F9-3F9F-2CD9833199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24336" y="692240"/>
            <a:ext cx="5893506" cy="5230616"/>
          </a:xfrm>
          <a:prstGeom prst="rect">
            <a:avLst/>
          </a:prstGeom>
        </p:spPr>
      </p:pic>
    </p:spTree>
    <p:extLst>
      <p:ext uri="{BB962C8B-B14F-4D97-AF65-F5344CB8AC3E}">
        <p14:creationId xmlns:p14="http://schemas.microsoft.com/office/powerpoint/2010/main" val="4052894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17B6F-FBB9-1218-3B86-91A0D77D064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9393B1C-F829-F2C1-E51D-6533049CF430}"/>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2c. Service data audit – </a:t>
            </a:r>
            <a:r>
              <a:rPr lang="en-GB" sz="4800" dirty="0">
                <a:ea typeface="+mn-ea"/>
              </a:rPr>
              <a:t>funding agreements and contracts </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1FD0B720-4136-0A4A-84E7-675142EADBFB}"/>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01CB8CF7-FEF4-C9CC-DA64-B9744CDCCD7C}"/>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C356FA44-EA9A-BD84-1CB0-FAE4C94D53C6}"/>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7449F10C-6E5F-A692-8EEB-8178947C76DE}"/>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D193C6B1-00DF-A846-078E-57029548539B}"/>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0FB6BD37-AC85-850F-AAAC-8F1E5CE51E44}"/>
              </a:ext>
            </a:extLst>
          </p:cNvPr>
          <p:cNvSpPr txBox="1">
            <a:spLocks/>
          </p:cNvSpPr>
          <p:nvPr/>
        </p:nvSpPr>
        <p:spPr>
          <a:xfrm>
            <a:off x="319087" y="2190749"/>
            <a:ext cx="11632324"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Understand contractual arrangements, timescales and conditions for funding agreements.</a:t>
            </a:r>
          </a:p>
          <a:p>
            <a:pPr marL="342900" indent="-342900">
              <a:buFont typeface="Arial" panose="020B0604020202020204" pitchFamily="34" charset="0"/>
              <a:buChar char="•"/>
            </a:pPr>
            <a:r>
              <a:rPr lang="en-GB" sz="2400" dirty="0"/>
              <a:t>Arts Council England – NPO/ MEND</a:t>
            </a:r>
          </a:p>
          <a:p>
            <a:pPr marL="342900" indent="-342900">
              <a:buFont typeface="Arial" panose="020B0604020202020204" pitchFamily="34" charset="0"/>
              <a:buChar char="•"/>
            </a:pPr>
            <a:r>
              <a:rPr lang="en-GB" sz="2400" dirty="0"/>
              <a:t>The National Lottery Heritage Fund</a:t>
            </a:r>
          </a:p>
          <a:p>
            <a:pPr marL="342900" indent="-342900">
              <a:buFont typeface="Arial" panose="020B0604020202020204" pitchFamily="34" charset="0"/>
              <a:buChar char="•"/>
            </a:pPr>
            <a:r>
              <a:rPr lang="en-GB" sz="2400" dirty="0"/>
              <a:t>Grants provided for acquisitions </a:t>
            </a:r>
          </a:p>
          <a:p>
            <a:pPr marL="342900" indent="-342900">
              <a:buFont typeface="Arial" panose="020B0604020202020204" pitchFamily="34" charset="0"/>
              <a:buChar char="•"/>
            </a:pPr>
            <a:r>
              <a:rPr lang="en-GB" sz="2400" dirty="0"/>
              <a:t>Any other funders</a:t>
            </a:r>
          </a:p>
          <a:p>
            <a:pPr marL="342900" indent="-342900">
              <a:buFont typeface="Arial" panose="020B0604020202020204" pitchFamily="34" charset="0"/>
              <a:buChar char="•"/>
            </a:pPr>
            <a:r>
              <a:rPr lang="en-US" sz="2400" dirty="0"/>
              <a:t>Arts Council England will issue its own guidance on updating</a:t>
            </a:r>
            <a:r>
              <a:rPr lang="en-US" sz="2400" strike="sngStrike" dirty="0"/>
              <a:t> </a:t>
            </a:r>
            <a:r>
              <a:rPr lang="en-US" sz="2400" dirty="0"/>
              <a:t>of contracts</a:t>
            </a:r>
          </a:p>
        </p:txBody>
      </p:sp>
    </p:spTree>
    <p:extLst>
      <p:ext uri="{BB962C8B-B14F-4D97-AF65-F5344CB8AC3E}">
        <p14:creationId xmlns:p14="http://schemas.microsoft.com/office/powerpoint/2010/main" val="3826388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81A05-A7F2-9B7F-ACD1-777698D93CD3}"/>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430B03B5-CD4A-62F5-7425-83759DA1D42A}"/>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723AB7A5-3EA1-3484-1C40-A20065965FD5}"/>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90A92F70-7EAC-E20C-19DF-0682A37ECB90}"/>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7" name="Content Placeholder 2">
            <a:extLst>
              <a:ext uri="{FF2B5EF4-FFF2-40B4-BE49-F238E27FC236}">
                <a16:creationId xmlns:a16="http://schemas.microsoft.com/office/drawing/2014/main" id="{69C16E3D-41F3-2C3F-55F8-DB171C0481D4}"/>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pic>
        <p:nvPicPr>
          <p:cNvPr id="6" name="Picture 5">
            <a:extLst>
              <a:ext uri="{FF2B5EF4-FFF2-40B4-BE49-F238E27FC236}">
                <a16:creationId xmlns:a16="http://schemas.microsoft.com/office/drawing/2014/main" id="{06E4FF7F-82F8-3B19-F502-ECD95D15A551}"/>
              </a:ext>
            </a:extLst>
          </p:cNvPr>
          <p:cNvPicPr>
            <a:picLocks noChangeAspect="1"/>
          </p:cNvPicPr>
          <p:nvPr/>
        </p:nvPicPr>
        <p:blipFill>
          <a:blip r:embed="rId2"/>
          <a:stretch>
            <a:fillRect/>
          </a:stretch>
        </p:blipFill>
        <p:spPr>
          <a:xfrm>
            <a:off x="1631949" y="1168399"/>
            <a:ext cx="9007021" cy="4561165"/>
          </a:xfrm>
          <a:prstGeom prst="rect">
            <a:avLst/>
          </a:prstGeom>
        </p:spPr>
      </p:pic>
    </p:spTree>
    <p:extLst>
      <p:ext uri="{BB962C8B-B14F-4D97-AF65-F5344CB8AC3E}">
        <p14:creationId xmlns:p14="http://schemas.microsoft.com/office/powerpoint/2010/main" val="215000069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FCD57-D1DB-0F9F-0284-603EEC958FBD}"/>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71E7FD2-8368-489C-3F14-4039B81FF292}"/>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3</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Identify risks</a:t>
            </a:r>
          </a:p>
        </p:txBody>
      </p:sp>
      <p:sp>
        <p:nvSpPr>
          <p:cNvPr id="4" name="Text Placeholder 3">
            <a:extLst>
              <a:ext uri="{FF2B5EF4-FFF2-40B4-BE49-F238E27FC236}">
                <a16:creationId xmlns:a16="http://schemas.microsoft.com/office/drawing/2014/main" id="{129C468F-FC3D-1F5F-4FE8-480FCD8128B6}"/>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EB11B34C-04A3-B113-E899-CA00337F3583}"/>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001752BB-B6CD-9DA1-BC7A-87E91F088E59}"/>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E68F7D7E-6469-BA3E-5EF7-6C2F540EB0C5}"/>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803845A7-9191-9993-73CC-844CC8071E16}"/>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448BF2F0-E913-8233-0B32-98CDA94ABEDF}"/>
              </a:ext>
            </a:extLst>
          </p:cNvPr>
          <p:cNvSpPr txBox="1">
            <a:spLocks/>
          </p:cNvSpPr>
          <p:nvPr/>
        </p:nvSpPr>
        <p:spPr>
          <a:xfrm>
            <a:off x="391509" y="1286681"/>
            <a:ext cx="11705898" cy="4609420"/>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dirty="0"/>
              <a:t>There will be risk registers at different </a:t>
            </a:r>
            <a:r>
              <a:rPr lang="en-US" sz="2600" dirty="0" err="1"/>
              <a:t>organisational</a:t>
            </a:r>
            <a:r>
              <a:rPr lang="en-US" sz="2600" dirty="0"/>
              <a:t> levels, but having your own Service Risk Register and regularly reviewing it will help you articulate risks as services are planned. Safeguarding service delivery is a priority.</a:t>
            </a:r>
          </a:p>
          <a:p>
            <a:endParaRPr lang="en-US" sz="2600" dirty="0"/>
          </a:p>
          <a:p>
            <a:r>
              <a:rPr lang="en-US" sz="2400" dirty="0"/>
              <a:t> </a:t>
            </a:r>
            <a:r>
              <a:rPr lang="en-US" sz="2200" b="1" dirty="0"/>
              <a:t>Example risks for museums include:</a:t>
            </a:r>
          </a:p>
          <a:p>
            <a:endParaRPr lang="en-US" sz="2200" dirty="0"/>
          </a:p>
          <a:p>
            <a:pPr lvl="1"/>
            <a:r>
              <a:rPr lang="en-US" sz="2200" dirty="0"/>
              <a:t>Service delivery disrupted due to changes in contracts/partnerships.</a:t>
            </a:r>
          </a:p>
          <a:p>
            <a:pPr lvl="1"/>
            <a:r>
              <a:rPr lang="en-US" sz="2200" dirty="0"/>
              <a:t>Distraction of key staff from core services as they respond to LGR planning.</a:t>
            </a:r>
          </a:p>
          <a:p>
            <a:pPr lvl="1"/>
            <a:r>
              <a:rPr lang="en-US" sz="2200" dirty="0"/>
              <a:t>Disruption to insurance cover (and possible impact on GIS cover).</a:t>
            </a:r>
          </a:p>
          <a:p>
            <a:pPr lvl="1"/>
            <a:r>
              <a:rPr lang="en-US" sz="2200" dirty="0"/>
              <a:t>Loss of data through systems fragmentation / lack of continuity.</a:t>
            </a:r>
          </a:p>
          <a:p>
            <a:pPr lvl="1"/>
            <a:r>
              <a:rPr lang="en-US" sz="2200" dirty="0"/>
              <a:t>Disaggregation of collections and collections information.</a:t>
            </a:r>
          </a:p>
          <a:p>
            <a:pPr lvl="1"/>
            <a:r>
              <a:rPr lang="en-US" sz="2200" dirty="0"/>
              <a:t>Break up of Designated collections.</a:t>
            </a:r>
          </a:p>
          <a:p>
            <a:pPr lvl="1"/>
            <a:r>
              <a:rPr lang="en-US" sz="2200" dirty="0"/>
              <a:t>Loss of specialist staff knowledge.</a:t>
            </a:r>
          </a:p>
          <a:p>
            <a:pPr lvl="1"/>
            <a:r>
              <a:rPr lang="en-US" sz="2200" dirty="0"/>
              <a:t>Unable to meet the Accreditation Standard.</a:t>
            </a:r>
          </a:p>
          <a:p>
            <a:pPr lvl="1"/>
            <a:r>
              <a:rPr lang="en-US" sz="2200" dirty="0"/>
              <a:t>Breach of donor conditions.</a:t>
            </a:r>
          </a:p>
          <a:p>
            <a:pPr lvl="1"/>
            <a:r>
              <a:rPr lang="en-US" sz="2200" dirty="0"/>
              <a:t>Future of county wide archaeology collections? Future collecting?.</a:t>
            </a:r>
          </a:p>
          <a:p>
            <a:pPr lvl="1"/>
            <a:endParaRPr lang="en-US" dirty="0"/>
          </a:p>
          <a:p>
            <a:pPr lvl="1"/>
            <a:endParaRPr lang="en-US" dirty="0"/>
          </a:p>
        </p:txBody>
      </p:sp>
    </p:spTree>
    <p:extLst>
      <p:ext uri="{BB962C8B-B14F-4D97-AF65-F5344CB8AC3E}">
        <p14:creationId xmlns:p14="http://schemas.microsoft.com/office/powerpoint/2010/main" val="25770527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3185B2-CBA7-716B-7D89-350E3A502EA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4D4DCEA-CB19-FF79-9452-29A57933744E}"/>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4. Manage change: workforce support</a:t>
            </a:r>
          </a:p>
        </p:txBody>
      </p:sp>
      <p:sp>
        <p:nvSpPr>
          <p:cNvPr id="4" name="Text Placeholder 3">
            <a:extLst>
              <a:ext uri="{FF2B5EF4-FFF2-40B4-BE49-F238E27FC236}">
                <a16:creationId xmlns:a16="http://schemas.microsoft.com/office/drawing/2014/main" id="{D0C5EF66-A1E8-DC78-ACAC-9CA58D7CAC51}"/>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103470E9-C0AA-589A-4074-9F1DE877CEFD}"/>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28EB8408-6539-FC52-4DBF-9880622C9644}"/>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0089995A-9343-1AA8-5E34-8A47BCAA0BE2}"/>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CA93EF01-9825-5323-AE0D-82D30DAF79C2}"/>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A22881C3-2F32-572A-4301-1CC653F6B747}"/>
              </a:ext>
            </a:extLst>
          </p:cNvPr>
          <p:cNvSpPr txBox="1">
            <a:spLocks/>
          </p:cNvSpPr>
          <p:nvPr/>
        </p:nvSpPr>
        <p:spPr>
          <a:xfrm>
            <a:off x="428297" y="1415722"/>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This is a big </a:t>
            </a:r>
            <a:r>
              <a:rPr lang="en-US" sz="2400" dirty="0" err="1"/>
              <a:t>programme</a:t>
            </a:r>
            <a:r>
              <a:rPr lang="en-US" sz="2400" dirty="0"/>
              <a:t> of change. Understandably people will be concerned about how this will impact their jobs, volunteer roles, work and visitors. </a:t>
            </a:r>
          </a:p>
          <a:p>
            <a:pPr marL="457200" indent="-457200">
              <a:buFont typeface="Arial" panose="020B0604020202020204" pitchFamily="34" charset="0"/>
              <a:buChar char="•"/>
            </a:pPr>
            <a:r>
              <a:rPr lang="en-US" sz="2400" dirty="0"/>
              <a:t>Keep listening and communicating and be open about where there are uncertainties. There will be opportunities to involve people in planning work as the process moves on. </a:t>
            </a:r>
          </a:p>
          <a:p>
            <a:pPr marL="457200" indent="-457200">
              <a:buFont typeface="Arial" panose="020B0604020202020204" pitchFamily="34" charset="0"/>
              <a:buChar char="•"/>
            </a:pPr>
            <a:r>
              <a:rPr lang="en-US" sz="2400" dirty="0"/>
              <a:t>Put LGR news / questions on regular meeting agendas</a:t>
            </a:r>
          </a:p>
          <a:p>
            <a:pPr marL="457200" indent="-457200">
              <a:buFont typeface="Arial" panose="020B0604020202020204" pitchFamily="34" charset="0"/>
              <a:buChar char="•"/>
            </a:pPr>
            <a:r>
              <a:rPr lang="en-US" sz="2400" dirty="0"/>
              <a:t>You are not alone – many colleagues in the authority are in a similar position. Use Museum Development and other networks for support / advice.</a:t>
            </a:r>
          </a:p>
        </p:txBody>
      </p:sp>
    </p:spTree>
    <p:extLst>
      <p:ext uri="{BB962C8B-B14F-4D97-AF65-F5344CB8AC3E}">
        <p14:creationId xmlns:p14="http://schemas.microsoft.com/office/powerpoint/2010/main" val="40519212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638B6-5F60-AF9E-A57B-274B1702B98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7FFE4D7-8E27-003E-8796-C8584A7B734C}"/>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5</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Manage change: </a:t>
            </a:r>
            <a:r>
              <a:rPr lang="en-GB" sz="4800" dirty="0">
                <a:ea typeface="+mn-ea"/>
              </a:rPr>
              <a:t>stakeholders</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4F68BD4C-C584-7139-2DE8-7E4F511D456C}"/>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7B575AD7-D0B2-E61B-5F6D-C6175FB40DBA}"/>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9BD14164-CA0A-C473-5C5C-D1A992B1AC35}"/>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673F3289-A626-B1FE-B279-5690D9D0F66A}"/>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337AADD8-39F9-A2FC-7A0F-5813BA94A6EC}"/>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2F51598A-C7CA-46FA-BC9B-582BA8B627B4}"/>
              </a:ext>
            </a:extLst>
          </p:cNvPr>
          <p:cNvSpPr txBox="1">
            <a:spLocks/>
          </p:cNvSpPr>
          <p:nvPr/>
        </p:nvSpPr>
        <p:spPr>
          <a:xfrm>
            <a:off x="386255" y="136465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Your stakeholders will want to know what changes they can expect. Map your stakeholders so you can keep track and communicate with them regularly. </a:t>
            </a:r>
          </a:p>
          <a:p>
            <a:pPr marL="457200" indent="-457200">
              <a:buFont typeface="Arial" panose="020B0604020202020204" pitchFamily="34" charset="0"/>
              <a:buChar char="•"/>
            </a:pPr>
            <a:r>
              <a:rPr lang="en-US" sz="2400" dirty="0"/>
              <a:t>Stakeholders will range from your visitors, ‘Friends’ groups, schools and colleges, to sponsors and partners in the sector and wider community.</a:t>
            </a:r>
          </a:p>
          <a:p>
            <a:pPr marL="457200" indent="-457200">
              <a:buFont typeface="Arial" panose="020B0604020202020204" pitchFamily="34" charset="0"/>
              <a:buChar char="•"/>
            </a:pPr>
            <a:r>
              <a:rPr lang="en-US" sz="2400" dirty="0"/>
              <a:t>Have a plan to keep talking / keep updating.</a:t>
            </a:r>
          </a:p>
          <a:p>
            <a:pPr marL="457200" indent="-457200">
              <a:buFont typeface="Arial" panose="020B0604020202020204" pitchFamily="34" charset="0"/>
              <a:buChar char="•"/>
            </a:pPr>
            <a:r>
              <a:rPr lang="en-US" sz="2400" dirty="0"/>
              <a:t>Be realistic that you won’t have quick answers for everyone but there will be business as usual as the default.</a:t>
            </a:r>
          </a:p>
          <a:p>
            <a:pPr marL="457200" indent="-457200">
              <a:buFont typeface="Arial" panose="020B0604020202020204" pitchFamily="34" charset="0"/>
              <a:buChar char="•"/>
            </a:pPr>
            <a:r>
              <a:rPr lang="en-US" sz="2400" dirty="0"/>
              <a:t>Be ready to flag service critical issues / risks / formal relationships in the authority so they are not missed.</a:t>
            </a:r>
          </a:p>
        </p:txBody>
      </p:sp>
    </p:spTree>
    <p:extLst>
      <p:ext uri="{BB962C8B-B14F-4D97-AF65-F5344CB8AC3E}">
        <p14:creationId xmlns:p14="http://schemas.microsoft.com/office/powerpoint/2010/main" val="21420213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CB7F82-7417-187D-6AD9-7CE7208D16B7}"/>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A5ADA3F-6A78-1223-4446-FCF99DA2C773}"/>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6. Advocacy</a:t>
            </a:r>
          </a:p>
        </p:txBody>
      </p:sp>
      <p:sp>
        <p:nvSpPr>
          <p:cNvPr id="4" name="Text Placeholder 3">
            <a:extLst>
              <a:ext uri="{FF2B5EF4-FFF2-40B4-BE49-F238E27FC236}">
                <a16:creationId xmlns:a16="http://schemas.microsoft.com/office/drawing/2014/main" id="{30FC389A-A9D9-C6A8-F4B6-6F797DC37D0C}"/>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2758E026-194B-3007-434B-B647F1AB90D2}"/>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B2BD7859-6A5B-E632-9BB7-06DDC1B6AC1A}"/>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C926CF52-8319-5B12-3DE9-E0D4CE4680E2}"/>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CE8D4AC2-E389-0074-5A9E-33A553171BF8}"/>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C32E4ECB-D206-5F0C-EC24-340E1F049706}"/>
              </a:ext>
            </a:extLst>
          </p:cNvPr>
          <p:cNvSpPr txBox="1">
            <a:spLocks/>
          </p:cNvSpPr>
          <p:nvPr/>
        </p:nvSpPr>
        <p:spPr>
          <a:xfrm>
            <a:off x="423041" y="1494549"/>
            <a:ext cx="10515600" cy="4351338"/>
          </a:xfrm>
          <a:prstGeom prst="rect">
            <a:avLst/>
          </a:prstGeom>
        </p:spPr>
        <p:txBody>
          <a:bodyPr vert="horz" lIns="91440" tIns="45720" rIns="91440" bIns="45720" rtlCol="0" anchor="t">
            <a:normAutofit fontScale="85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dirty="0"/>
              <a:t>Be ready to articulate the positive impact your museum(s) can have in the new authority: e.g. case studies, Museum Development  Annual Museums Data Survey.</a:t>
            </a:r>
          </a:p>
          <a:p>
            <a:pPr marL="457200" indent="-457200">
              <a:buFont typeface="Arial" panose="020B0604020202020204" pitchFamily="34" charset="0"/>
              <a:buChar char="•"/>
            </a:pPr>
            <a:r>
              <a:rPr lang="en-US" dirty="0"/>
              <a:t>Look out for new strategic priorities.</a:t>
            </a:r>
          </a:p>
          <a:p>
            <a:pPr marL="457200" indent="-457200">
              <a:buFont typeface="Arial" panose="020B0604020202020204" pitchFamily="34" charset="0"/>
              <a:buChar char="•"/>
            </a:pPr>
            <a:r>
              <a:rPr lang="en-US" dirty="0"/>
              <a:t>Transition teams will set up workstreams – be part of the planning for your relevant workstreams.</a:t>
            </a:r>
          </a:p>
          <a:p>
            <a:pPr marL="457200" indent="-457200">
              <a:buFont typeface="Arial" panose="020B0604020202020204" pitchFamily="34" charset="0"/>
              <a:buChar char="•"/>
            </a:pPr>
            <a:r>
              <a:rPr lang="en-US" dirty="0"/>
              <a:t>Start to build relationships with elected members when shadow authorities are elected.</a:t>
            </a:r>
          </a:p>
          <a:p>
            <a:pPr marL="457200" indent="-457200">
              <a:buFont typeface="Arial" panose="020B0604020202020204" pitchFamily="34" charset="0"/>
              <a:buChar char="•"/>
            </a:pPr>
            <a:r>
              <a:rPr lang="en-US" dirty="0"/>
              <a:t>Museums will be a small part of the new authority, but make sure that you are articulating the positive impact of your services on the communities they serve and how museums help deliver council priorities.</a:t>
            </a:r>
          </a:p>
          <a:p>
            <a:pPr marL="457200" indent="-457200">
              <a:buFont typeface="Arial" panose="020B0604020202020204" pitchFamily="34" charset="0"/>
              <a:buChar char="•"/>
            </a:pPr>
            <a:r>
              <a:rPr lang="en-US" dirty="0"/>
              <a:t>Advocacy will be an ongoing task and will need you to build fruitful relationships with new colleagues.</a:t>
            </a:r>
          </a:p>
        </p:txBody>
      </p:sp>
    </p:spTree>
    <p:extLst>
      <p:ext uri="{BB962C8B-B14F-4D97-AF65-F5344CB8AC3E}">
        <p14:creationId xmlns:p14="http://schemas.microsoft.com/office/powerpoint/2010/main" val="29569242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45B548-9C50-7144-9E46-A93A346DE36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24A3DED-E88A-5923-C8BB-C2565863DECA}"/>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6a. </a:t>
            </a:r>
            <a:r>
              <a:rPr lang="en-GB" sz="4800" dirty="0">
                <a:ea typeface="+mn-ea"/>
              </a:rPr>
              <a:t>Internal planning</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FF306273-37D8-4B3B-7891-6EEA29A69C94}"/>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5EC9ABF2-3475-77D3-6374-C0B9733DA45B}"/>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F627C7F0-46AD-B749-3653-5F26AAE7F93A}"/>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0398334F-0B21-5980-5952-68329E343025}"/>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85461026-0807-E7C7-F001-87AC66EB7FFB}"/>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6FCAA8A8-8E4F-C176-2B9A-407882D6F2A0}"/>
              </a:ext>
            </a:extLst>
          </p:cNvPr>
          <p:cNvSpPr txBox="1">
            <a:spLocks/>
          </p:cNvSpPr>
          <p:nvPr/>
        </p:nvSpPr>
        <p:spPr>
          <a:xfrm>
            <a:off x="375745" y="1727314"/>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dirty="0"/>
              <a:t>The implementation of the new authorities will be carried out by elected members and officers. There will be Joint committees, an implementation executive and implementation team amongst others. A guide to this can be found </a:t>
            </a:r>
            <a:r>
              <a:rPr lang="en-US" sz="2400" dirty="0">
                <a:hlinkClick r:id="rId2"/>
              </a:rPr>
              <a:t>here</a:t>
            </a:r>
            <a:r>
              <a:rPr lang="en-US" sz="2400" dirty="0"/>
              <a:t>.</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dirty="0"/>
              <a:t>Museum services need to know who/which service is representing them in these meetings and make sure they are well briefed. </a:t>
            </a:r>
          </a:p>
        </p:txBody>
      </p:sp>
    </p:spTree>
    <p:extLst>
      <p:ext uri="{BB962C8B-B14F-4D97-AF65-F5344CB8AC3E}">
        <p14:creationId xmlns:p14="http://schemas.microsoft.com/office/powerpoint/2010/main" val="16460044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CF2C4-FEBA-8E88-0E3F-9588691C3778}"/>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16D97EE1-3AAE-7986-2BDE-4989ADE5CFC2}"/>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7</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Compliance with external standards</a:t>
            </a:r>
          </a:p>
        </p:txBody>
      </p:sp>
      <p:sp>
        <p:nvSpPr>
          <p:cNvPr id="4" name="Text Placeholder 3">
            <a:extLst>
              <a:ext uri="{FF2B5EF4-FFF2-40B4-BE49-F238E27FC236}">
                <a16:creationId xmlns:a16="http://schemas.microsoft.com/office/drawing/2014/main" id="{01A6520E-0927-5BB3-A195-DB6F1D051AFE}"/>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A96ABEAE-371F-38CF-08D5-B2887039B8DF}"/>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8C1DA511-BDCC-A0A6-56E0-26A068A9CB31}"/>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0E8EADA0-BCC6-8C84-F087-1346E0D7ECC0}"/>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1471AB72-BAB7-0A40-3E01-5AA5031B0239}"/>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37D00B3A-AF8F-5249-9CBB-3EC927D4AEE6}"/>
              </a:ext>
            </a:extLst>
          </p:cNvPr>
          <p:cNvSpPr txBox="1">
            <a:spLocks/>
          </p:cNvSpPr>
          <p:nvPr/>
        </p:nvSpPr>
        <p:spPr>
          <a:xfrm>
            <a:off x="386256" y="1492691"/>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lnSpc>
                <a:spcPct val="110000"/>
              </a:lnSpc>
              <a:buFont typeface="Arial" panose="020B0604020202020204" pitchFamily="34" charset="0"/>
              <a:buChar char="•"/>
            </a:pPr>
            <a:r>
              <a:rPr lang="en-GB" dirty="0"/>
              <a:t>Maintain compliance with external standards (e.g. Accreditation, VAQAS, Spectrum) as a core part of delivering a high-quality service. </a:t>
            </a:r>
          </a:p>
          <a:p>
            <a:pPr marL="457200" indent="-457200">
              <a:lnSpc>
                <a:spcPct val="110000"/>
              </a:lnSpc>
              <a:buFont typeface="Arial" panose="020B0604020202020204" pitchFamily="34" charset="0"/>
              <a:buChar char="•"/>
            </a:pPr>
            <a:r>
              <a:rPr lang="en-GB" dirty="0"/>
              <a:t>Build these requirements into planning and highlight any risks early. They can also support advocacy—for example, strengthening the case for collections management systems or appropriate building terms.</a:t>
            </a:r>
          </a:p>
          <a:p>
            <a:pPr marL="457200" indent="-457200">
              <a:lnSpc>
                <a:spcPct val="110000"/>
              </a:lnSpc>
              <a:buFont typeface="Arial" panose="020B0604020202020204" pitchFamily="34" charset="0"/>
              <a:buChar char="•"/>
            </a:pPr>
            <a:endParaRPr lang="en-US" dirty="0"/>
          </a:p>
          <a:p>
            <a:endParaRPr lang="en-US" dirty="0"/>
          </a:p>
          <a:p>
            <a:endParaRPr lang="en-US" dirty="0"/>
          </a:p>
          <a:p>
            <a:endParaRPr lang="en-US" dirty="0"/>
          </a:p>
        </p:txBody>
      </p:sp>
    </p:spTree>
    <p:extLst>
      <p:ext uri="{BB962C8B-B14F-4D97-AF65-F5344CB8AC3E}">
        <p14:creationId xmlns:p14="http://schemas.microsoft.com/office/powerpoint/2010/main" val="3353878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755F08-3C47-153D-3C9E-2D09A045CC7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6A1B1B7-E3A0-4AE7-4342-D580DADFFDB6}"/>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7a.</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Museum Accreditation</a:t>
            </a:r>
          </a:p>
        </p:txBody>
      </p:sp>
      <p:sp>
        <p:nvSpPr>
          <p:cNvPr id="4" name="Text Placeholder 3">
            <a:extLst>
              <a:ext uri="{FF2B5EF4-FFF2-40B4-BE49-F238E27FC236}">
                <a16:creationId xmlns:a16="http://schemas.microsoft.com/office/drawing/2014/main" id="{F9E7E9F5-1DC9-EB56-A9C5-BEC5A1C5C862}"/>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2BB6021F-F2AA-FABA-B18D-B1DC2655201E}"/>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BB1AD4DC-F291-024E-5A79-19B61E1B1F09}"/>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1955631B-70EE-217A-7D98-2DF9B13A3807}"/>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80078029-9204-D545-596A-13635EE80617}"/>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6F7B5FF9-CF18-8659-0B47-CAB0D713675A}"/>
              </a:ext>
            </a:extLst>
          </p:cNvPr>
          <p:cNvSpPr txBox="1">
            <a:spLocks/>
          </p:cNvSpPr>
          <p:nvPr/>
        </p:nvSpPr>
        <p:spPr>
          <a:xfrm>
            <a:off x="319087" y="1620732"/>
            <a:ext cx="5440582"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GB" sz="2400" dirty="0"/>
              <a:t>Arts Council England will transfer Accreditation of museum sites to the new governing body - this may mean there is a period of Provisional Accreditation while the new arrangements bed in and key documents are updated to reflect the change.</a:t>
            </a:r>
          </a:p>
          <a:p>
            <a:endParaRPr lang="en-US" dirty="0"/>
          </a:p>
        </p:txBody>
      </p:sp>
    </p:spTree>
    <p:extLst>
      <p:ext uri="{BB962C8B-B14F-4D97-AF65-F5344CB8AC3E}">
        <p14:creationId xmlns:p14="http://schemas.microsoft.com/office/powerpoint/2010/main" val="25317094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516B4-6676-F8A8-0173-DB645E64C42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DBAA7C1-ABDD-4EE4-EFF8-C4A3A4BC961A}"/>
              </a:ext>
            </a:extLst>
          </p:cNvPr>
          <p:cNvSpPr>
            <a:spLocks noGrp="1"/>
          </p:cNvSpPr>
          <p:nvPr>
            <p:ph type="body" sz="quarter" idx="11"/>
          </p:nvPr>
        </p:nvSpPr>
        <p:spPr>
          <a:xfrm>
            <a:off x="319651" y="1503195"/>
            <a:ext cx="11032417" cy="4320910"/>
          </a:xfrm>
        </p:spPr>
        <p:txBody>
          <a:bodyPr>
            <a:normAutofit/>
          </a:bodyPr>
          <a:lstStyle/>
          <a:p>
            <a:pPr marL="457200" indent="-457200">
              <a:buFont typeface="Arial" panose="020B0604020202020204" pitchFamily="34" charset="0"/>
              <a:buChar char="•"/>
            </a:pPr>
            <a:r>
              <a:rPr lang="en-US" sz="2600" dirty="0"/>
              <a:t>This checklist has been commissioned by Arts Council England to provide practical guidance to museums in England who are affected by local government </a:t>
            </a:r>
            <a:r>
              <a:rPr lang="en-US" sz="2600" dirty="0" err="1"/>
              <a:t>reorganisation</a:t>
            </a:r>
            <a:r>
              <a:rPr lang="en-US" sz="2600" dirty="0"/>
              <a:t>.</a:t>
            </a:r>
          </a:p>
          <a:p>
            <a:pPr marL="457200" indent="-457200">
              <a:buFont typeface="Arial" panose="020B0604020202020204" pitchFamily="34" charset="0"/>
              <a:buChar char="•"/>
            </a:pPr>
            <a:r>
              <a:rPr lang="en-US" sz="2600" dirty="0"/>
              <a:t>It is intended to complement the wider support offered by Museum Development teams and Relationship Managers.</a:t>
            </a:r>
          </a:p>
          <a:p>
            <a:pPr marL="457200" indent="-457200">
              <a:buFont typeface="Arial" panose="020B0604020202020204" pitchFamily="34" charset="0"/>
              <a:buChar char="•"/>
            </a:pPr>
            <a:r>
              <a:rPr lang="en-US" sz="2600" dirty="0"/>
              <a:t>Although the exact situation in every local authority and every museum will be different, the checklist is intended to be useful to all.</a:t>
            </a:r>
          </a:p>
          <a:p>
            <a:pPr marL="457200" indent="-457200">
              <a:buFont typeface="Arial" panose="020B0604020202020204" pitchFamily="34" charset="0"/>
              <a:buChar char="•"/>
            </a:pPr>
            <a:r>
              <a:rPr lang="en-US" sz="2600" dirty="0"/>
              <a:t>The primary audience for the checklist is local authority owned and operated museums but there is also guidance for independent and local authority reliant museums who will be impacted by the changes.</a:t>
            </a:r>
          </a:p>
          <a:p>
            <a:pPr marL="342900" indent="-342900">
              <a:buFont typeface="Arial" panose="020B0604020202020204" pitchFamily="34" charset="0"/>
              <a:buChar char="•"/>
            </a:pPr>
            <a:endParaRPr lang="en-GB" dirty="0"/>
          </a:p>
        </p:txBody>
      </p:sp>
      <p:sp>
        <p:nvSpPr>
          <p:cNvPr id="3" name="Text Placeholder 2">
            <a:extLst>
              <a:ext uri="{FF2B5EF4-FFF2-40B4-BE49-F238E27FC236}">
                <a16:creationId xmlns:a16="http://schemas.microsoft.com/office/drawing/2014/main" id="{C2A6FA73-7483-5883-4EC7-5D906A041B66}"/>
              </a:ext>
            </a:extLst>
          </p:cNvPr>
          <p:cNvSpPr>
            <a:spLocks noGrp="1"/>
          </p:cNvSpPr>
          <p:nvPr>
            <p:ph type="body" sz="quarter" idx="10"/>
          </p:nvPr>
        </p:nvSpPr>
        <p:spPr/>
        <p:txBody>
          <a:bodyPr/>
          <a:lstStyle/>
          <a:p>
            <a:r>
              <a:rPr lang="en-GB" dirty="0"/>
              <a:t>Purpose of the checklist</a:t>
            </a:r>
          </a:p>
        </p:txBody>
      </p:sp>
    </p:spTree>
    <p:extLst>
      <p:ext uri="{BB962C8B-B14F-4D97-AF65-F5344CB8AC3E}">
        <p14:creationId xmlns:p14="http://schemas.microsoft.com/office/powerpoint/2010/main" val="7280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DC176-BF46-2102-4371-72370E88D72E}"/>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27D2343-860B-AB97-C32E-F0C524AB5ACC}"/>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8. </a:t>
            </a:r>
            <a:r>
              <a:rPr lang="en-GB" sz="4800" dirty="0">
                <a:ea typeface="+mn-ea"/>
              </a:rPr>
              <a:t>Planning for the future</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34F961A6-27B6-5C0C-C3B0-DE87C0849155}"/>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07DE7124-E71C-8CE5-1D5A-AE8C64704127}"/>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BFCC2114-5C9B-CD92-E75B-348F42995B5E}"/>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EA2D062D-73A2-818B-5179-5768CEDB9987}"/>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25596427-91E2-6F9A-D76B-A164C9F48BF3}"/>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3D6BBDA6-0169-8DC8-73D0-17BD049C3F5B}"/>
              </a:ext>
            </a:extLst>
          </p:cNvPr>
          <p:cNvSpPr txBox="1">
            <a:spLocks/>
          </p:cNvSpPr>
          <p:nvPr/>
        </p:nvSpPr>
        <p:spPr>
          <a:xfrm>
            <a:off x="465083" y="1494549"/>
            <a:ext cx="10515600" cy="4351338"/>
          </a:xfrm>
          <a:prstGeom prst="rect">
            <a:avLst/>
          </a:prstGeom>
        </p:spPr>
        <p:txBody>
          <a:bodyPr vert="horz" lIns="91440" tIns="45720" rIns="91440" bIns="45720" rtlCol="0" anchor="t">
            <a:normAutofit fontScale="700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3400" dirty="0"/>
              <a:t>Ensure you are up to date and understand the requirements around key compliance, including:</a:t>
            </a:r>
          </a:p>
          <a:p>
            <a:endParaRPr lang="en-GB" sz="3400" dirty="0"/>
          </a:p>
          <a:p>
            <a:pPr marL="571500" indent="-571500">
              <a:buFont typeface="Arial" panose="020B0604020202020204" pitchFamily="34" charset="0"/>
              <a:buChar char="•"/>
            </a:pPr>
            <a:r>
              <a:rPr lang="en-GB" sz="3400" b="1" dirty="0"/>
              <a:t>Museums’ specific GDPR</a:t>
            </a:r>
            <a:r>
              <a:rPr lang="en-GB" sz="3400" dirty="0"/>
              <a:t> </a:t>
            </a:r>
            <a:r>
              <a:rPr lang="en-GB" sz="3400" b="1" dirty="0"/>
              <a:t>and data sharing requirements</a:t>
            </a:r>
            <a:r>
              <a:rPr lang="en-GB" sz="3400" dirty="0"/>
              <a:t>. This covers collections data, and data you may collect for users and audience. Councils will be following the principles advised by the LGA.</a:t>
            </a:r>
          </a:p>
          <a:p>
            <a:pPr marL="571500" indent="-571500">
              <a:buFont typeface="Arial" panose="020B0604020202020204" pitchFamily="34" charset="0"/>
              <a:buChar char="•"/>
            </a:pPr>
            <a:r>
              <a:rPr lang="en-GB" sz="3400" b="1" dirty="0"/>
              <a:t>Safeguarding </a:t>
            </a:r>
            <a:r>
              <a:rPr lang="en-GB" sz="3400" dirty="0"/>
              <a:t>-</a:t>
            </a:r>
            <a:r>
              <a:rPr lang="en-GB" sz="3400" b="1" dirty="0"/>
              <a:t> </a:t>
            </a:r>
            <a:r>
              <a:rPr lang="en-GB" sz="3400" dirty="0"/>
              <a:t>ensuring museum policies and procedures are understood and maintained.</a:t>
            </a:r>
          </a:p>
          <a:p>
            <a:pPr marL="571500" indent="-571500">
              <a:buFont typeface="Arial" panose="020B0604020202020204" pitchFamily="34" charset="0"/>
              <a:buChar char="•"/>
            </a:pPr>
            <a:r>
              <a:rPr lang="en-GB" sz="3400" b="1" dirty="0"/>
              <a:t>Government indemnity - </a:t>
            </a:r>
            <a:r>
              <a:rPr lang="en-GB" sz="3400" dirty="0"/>
              <a:t>Government indemnity certification should be updated as part of the Local Government Reorganisation process. To ensure continued validity email </a:t>
            </a:r>
            <a:r>
              <a:rPr lang="en-GB" sz="3400" dirty="0">
                <a:hlinkClick r:id="rId2"/>
              </a:rPr>
              <a:t>Government.IndemnityScheme@artscouncil.org.uk</a:t>
            </a:r>
            <a:r>
              <a:rPr lang="en-GB" sz="3400" dirty="0"/>
              <a:t> with the indemnity number/s three months before transfer.</a:t>
            </a:r>
          </a:p>
          <a:p>
            <a:endParaRPr lang="en-GB" dirty="0"/>
          </a:p>
          <a:p>
            <a:endParaRPr lang="en-US" dirty="0"/>
          </a:p>
        </p:txBody>
      </p:sp>
    </p:spTree>
    <p:extLst>
      <p:ext uri="{BB962C8B-B14F-4D97-AF65-F5344CB8AC3E}">
        <p14:creationId xmlns:p14="http://schemas.microsoft.com/office/powerpoint/2010/main" val="40730100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C97127-768F-5C33-CA4C-B86DD6B51AC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213D7CE-7A7F-3403-CE6D-CA2BCC02178F}"/>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9</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Support</a:t>
            </a:r>
          </a:p>
        </p:txBody>
      </p:sp>
      <p:sp>
        <p:nvSpPr>
          <p:cNvPr id="4" name="Text Placeholder 3">
            <a:extLst>
              <a:ext uri="{FF2B5EF4-FFF2-40B4-BE49-F238E27FC236}">
                <a16:creationId xmlns:a16="http://schemas.microsoft.com/office/drawing/2014/main" id="{5EA65464-316A-0848-F0BD-A06426DB70B9}"/>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5DE94602-D6E7-07DE-577C-4D486E7F1D79}"/>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31499513-76C3-1308-FEF8-4A0D74019709}"/>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34F89430-D6F9-8901-63C0-2000BC75F5CD}"/>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3DA88FCB-E3C8-69C7-0DCB-92AB32D5B4EB}"/>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1A138662-2CB9-CCBB-0DA6-6D9ABB2A58AD}"/>
              </a:ext>
            </a:extLst>
          </p:cNvPr>
          <p:cNvSpPr txBox="1">
            <a:spLocks/>
          </p:cNvSpPr>
          <p:nvPr/>
        </p:nvSpPr>
        <p:spPr>
          <a:xfrm>
            <a:off x="456733" y="1571518"/>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b="1" dirty="0"/>
              <a:t>Local authority specific support: </a:t>
            </a:r>
            <a:r>
              <a:rPr lang="en-US" sz="2400" dirty="0">
                <a:hlinkClick r:id="rId2"/>
              </a:rPr>
              <a:t>Local Government Association- LGR and Devolution Hub</a:t>
            </a:r>
            <a:endParaRPr lang="en-US" sz="2400" dirty="0"/>
          </a:p>
          <a:p>
            <a:pPr marL="342900" indent="-342900">
              <a:buFont typeface="Arial" panose="020B0604020202020204" pitchFamily="34" charset="0"/>
              <a:buChar char="•"/>
            </a:pPr>
            <a:r>
              <a:rPr lang="en-US" sz="2400" b="1" dirty="0"/>
              <a:t>Sector support: </a:t>
            </a:r>
            <a:r>
              <a:rPr lang="en-US" sz="2400" dirty="0"/>
              <a:t>Arts Council England, Museum Development teams.</a:t>
            </a:r>
          </a:p>
          <a:p>
            <a:pPr marL="342900" indent="-342900">
              <a:buFont typeface="Arial" panose="020B0604020202020204" pitchFamily="34" charset="0"/>
              <a:buChar char="•"/>
            </a:pPr>
            <a:r>
              <a:rPr lang="en-US" sz="2400" b="1" dirty="0"/>
              <a:t>Culture</a:t>
            </a:r>
            <a:r>
              <a:rPr lang="en-US" sz="2400" dirty="0"/>
              <a:t>: </a:t>
            </a:r>
            <a:r>
              <a:rPr lang="en-US" sz="2400" dirty="0">
                <a:hlinkClick r:id="rId3"/>
              </a:rPr>
              <a:t>Guidance for Libraries and Archives </a:t>
            </a:r>
            <a:r>
              <a:rPr lang="en-US" sz="2400" dirty="0"/>
              <a:t>, </a:t>
            </a:r>
            <a:r>
              <a:rPr lang="en-US" sz="2400" u="sng" dirty="0">
                <a:hlinkClick r:id="rId4"/>
              </a:rPr>
              <a:t>Community Leisure a</a:t>
            </a:r>
            <a:r>
              <a:rPr lang="en-GB" sz="2400" u="sng" dirty="0" err="1">
                <a:hlinkClick r:id="rId4"/>
              </a:rPr>
              <a:t>nd</a:t>
            </a:r>
            <a:r>
              <a:rPr lang="en-GB" sz="2400" u="sng" dirty="0">
                <a:hlinkClick r:id="rId4"/>
              </a:rPr>
              <a:t> </a:t>
            </a:r>
            <a:r>
              <a:rPr lang="en-US" sz="2400" u="sng" dirty="0">
                <a:hlinkClick r:id="rId4"/>
              </a:rPr>
              <a:t>UK</a:t>
            </a:r>
            <a:r>
              <a:rPr lang="en-US" sz="2400" dirty="0"/>
              <a:t> and </a:t>
            </a:r>
            <a:r>
              <a:rPr lang="en-US" sz="2400" u="sng" dirty="0">
                <a:hlinkClick r:id="rId5"/>
              </a:rPr>
              <a:t>CLOA (Chief Cultural and Leisure Officers Association)</a:t>
            </a:r>
            <a:r>
              <a:rPr lang="en-US" sz="2400" dirty="0"/>
              <a:t> </a:t>
            </a:r>
          </a:p>
          <a:p>
            <a:pPr marL="342900" indent="-342900">
              <a:buFont typeface="Arial" panose="020B0604020202020204" pitchFamily="34" charset="0"/>
              <a:buChar char="•"/>
            </a:pPr>
            <a:r>
              <a:rPr lang="en-US" sz="2400" b="1" dirty="0"/>
              <a:t>Local</a:t>
            </a:r>
            <a:r>
              <a:rPr lang="en-US" sz="2400" dirty="0"/>
              <a:t>:  Local authority colleagues, museum colleagues, forums and networks. </a:t>
            </a:r>
          </a:p>
          <a:p>
            <a:endParaRPr lang="en-US" dirty="0"/>
          </a:p>
        </p:txBody>
      </p:sp>
    </p:spTree>
    <p:extLst>
      <p:ext uri="{BB962C8B-B14F-4D97-AF65-F5344CB8AC3E}">
        <p14:creationId xmlns:p14="http://schemas.microsoft.com/office/powerpoint/2010/main" val="13372594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DE127-54F8-C20B-101A-906C5DBD46B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C68D745-574D-3856-ED7F-080DC477D924}"/>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9a</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Case studies and learnings</a:t>
            </a:r>
          </a:p>
        </p:txBody>
      </p:sp>
      <p:sp>
        <p:nvSpPr>
          <p:cNvPr id="4" name="Text Placeholder 3">
            <a:extLst>
              <a:ext uri="{FF2B5EF4-FFF2-40B4-BE49-F238E27FC236}">
                <a16:creationId xmlns:a16="http://schemas.microsoft.com/office/drawing/2014/main" id="{FE53150A-E7BD-7D8C-6CBA-83059693913C}"/>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21222CB3-2278-AC28-1E72-872201D95C7A}"/>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421DF425-7A99-B735-32F4-635293C164C6}"/>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8DBDF286-399D-E2FF-0F5A-B59366B21B66}"/>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756A42A0-4515-C657-A3A4-458B3B6D7994}"/>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46E80040-903C-7C23-3DCD-B4B62537C5B2}"/>
              </a:ext>
            </a:extLst>
          </p:cNvPr>
          <p:cNvSpPr txBox="1">
            <a:spLocks/>
          </p:cNvSpPr>
          <p:nvPr/>
        </p:nvSpPr>
        <p:spPr>
          <a:xfrm>
            <a:off x="451122" y="1541905"/>
            <a:ext cx="7206277"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US" sz="2400" b="1" dirty="0"/>
              <a:t>SOCITM  </a:t>
            </a:r>
            <a:r>
              <a:rPr lang="en-US" sz="2400" b="1" dirty="0">
                <a:hlinkClick r:id="rId2"/>
              </a:rPr>
              <a:t>A survivor’s guide to LGR</a:t>
            </a:r>
            <a:r>
              <a:rPr lang="en-US" sz="2400" dirty="0"/>
              <a:t>:  includes officer insights from 2023 LGR in Cumbria and Somerset</a:t>
            </a:r>
          </a:p>
          <a:p>
            <a:pPr marL="342900" indent="-342900">
              <a:buFont typeface="Arial" panose="020B0604020202020204" pitchFamily="34" charset="0"/>
              <a:buChar char="•"/>
            </a:pPr>
            <a:r>
              <a:rPr lang="en-US" sz="2400" b="1" dirty="0"/>
              <a:t>Museum Development South East: </a:t>
            </a:r>
            <a:r>
              <a:rPr lang="en-US" sz="2400" dirty="0">
                <a:hlinkClick r:id="rId3"/>
              </a:rPr>
              <a:t>LGR briefing page and resources</a:t>
            </a:r>
            <a:endParaRPr lang="en-US" sz="2400" dirty="0"/>
          </a:p>
          <a:p>
            <a:pPr marL="342900" indent="-342900">
              <a:buFont typeface="Arial" panose="020B0604020202020204" pitchFamily="34" charset="0"/>
              <a:buChar char="•"/>
            </a:pPr>
            <a:r>
              <a:rPr lang="en-US" sz="2400" b="1" dirty="0">
                <a:hlinkClick r:id="rId4"/>
              </a:rPr>
              <a:t>Making the most of your museums : a handbook for </a:t>
            </a:r>
            <a:r>
              <a:rPr lang="en-US" sz="2400" b="1" dirty="0" err="1">
                <a:hlinkClick r:id="rId4"/>
              </a:rPr>
              <a:t>councillors</a:t>
            </a:r>
            <a:r>
              <a:rPr lang="en-US" sz="2400" b="1" dirty="0">
                <a:hlinkClick r:id="rId4"/>
              </a:rPr>
              <a:t> </a:t>
            </a:r>
            <a:r>
              <a:rPr lang="en-US" sz="2400" b="1" dirty="0"/>
              <a:t>:</a:t>
            </a:r>
            <a:r>
              <a:rPr lang="en-US" sz="2400" dirty="0"/>
              <a:t> a 2019 LGA publication</a:t>
            </a:r>
          </a:p>
        </p:txBody>
      </p:sp>
    </p:spTree>
    <p:extLst>
      <p:ext uri="{BB962C8B-B14F-4D97-AF65-F5344CB8AC3E}">
        <p14:creationId xmlns:p14="http://schemas.microsoft.com/office/powerpoint/2010/main" val="237190043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B7007-8E3A-BD80-5AB6-6B470B5AC3F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A1DF86C9-7B50-7B91-8EF4-DCE93D91D472}"/>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10a</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a:t>
            </a:r>
            <a:r>
              <a:rPr lang="en-GB" sz="4800" dirty="0">
                <a:ea typeface="+mn-ea"/>
              </a:rPr>
              <a:t>Museums not operated by a LA</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CF2AAF30-2FBF-31CA-6E90-CD40299A99B7}"/>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4F3BA85F-2ECA-D258-3B4D-D9B11C69033D}"/>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B8E65422-67BB-4C32-D1F0-7B9F4677D54A}"/>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B1D17E1C-7D8A-A285-CBB0-91EAF74D3BD3}"/>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BF4E716D-8463-FD1E-BFC3-03F35EDE9EC2}"/>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AE48C840-D964-39CD-C394-D8560BDC1365}"/>
              </a:ext>
            </a:extLst>
          </p:cNvPr>
          <p:cNvSpPr txBox="1">
            <a:spLocks/>
          </p:cNvSpPr>
          <p:nvPr/>
        </p:nvSpPr>
        <p:spPr>
          <a:xfrm>
            <a:off x="467952" y="1253331"/>
            <a:ext cx="10515600" cy="4351338"/>
          </a:xfrm>
          <a:prstGeom prst="rect">
            <a:avLst/>
          </a:prstGeom>
        </p:spPr>
        <p:txBody>
          <a:bodyPr>
            <a:normAutofit fontScale="925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a:p>
            <a:r>
              <a:rPr lang="en-US" sz="2600" b="1" dirty="0"/>
              <a:t>AUDIT WORK</a:t>
            </a:r>
          </a:p>
          <a:p>
            <a:endParaRPr lang="en-US" sz="2600" dirty="0"/>
          </a:p>
          <a:p>
            <a:pPr marL="457200" indent="-457200">
              <a:buFont typeface="Arial" panose="020B0604020202020204" pitchFamily="34" charset="0"/>
              <a:buChar char="•"/>
            </a:pPr>
            <a:r>
              <a:rPr lang="en-US" sz="2600" dirty="0"/>
              <a:t>Understand and quantify the support you currently receive; from financial to in kind (</a:t>
            </a:r>
            <a:r>
              <a:rPr lang="en-US" sz="2600" dirty="0" err="1"/>
              <a:t>eg</a:t>
            </a:r>
            <a:r>
              <a:rPr lang="en-US" sz="2600" dirty="0"/>
              <a:t> charitable rate relief top up, grants, professional advice).</a:t>
            </a:r>
          </a:p>
          <a:p>
            <a:pPr marL="457200" indent="-457200">
              <a:buFont typeface="Arial" panose="020B0604020202020204" pitchFamily="34" charset="0"/>
              <a:buChar char="•"/>
            </a:pPr>
            <a:r>
              <a:rPr lang="en-US" sz="2600" dirty="0"/>
              <a:t>Make sure you have copies of formal / legal agreements with the LA – e.g. lease agreement, funding agreement.</a:t>
            </a:r>
          </a:p>
          <a:p>
            <a:pPr marL="457200" indent="-457200">
              <a:buFont typeface="Arial" panose="020B0604020202020204" pitchFamily="34" charset="0"/>
              <a:buChar char="•"/>
            </a:pPr>
            <a:r>
              <a:rPr lang="en-US" sz="2600" dirty="0"/>
              <a:t>Do you have collection loans to/from the local authority?</a:t>
            </a:r>
          </a:p>
          <a:p>
            <a:pPr marL="457200" indent="-457200">
              <a:buFont typeface="Arial" panose="020B0604020202020204" pitchFamily="34" charset="0"/>
              <a:buChar char="•"/>
            </a:pPr>
            <a:r>
              <a:rPr lang="en-US" sz="2600" dirty="0"/>
              <a:t>Build relationships with shadow elected members once they are in place.</a:t>
            </a:r>
          </a:p>
          <a:p>
            <a:pPr marL="457200" indent="-457200">
              <a:buFont typeface="Arial" panose="020B0604020202020204" pitchFamily="34" charset="0"/>
              <a:buChar char="•"/>
            </a:pPr>
            <a:r>
              <a:rPr lang="en-US" sz="2600" dirty="0"/>
              <a:t>Be part of any local planning forums to demonstrate your value</a:t>
            </a:r>
          </a:p>
          <a:p>
            <a:endParaRPr lang="en-US" dirty="0"/>
          </a:p>
        </p:txBody>
      </p:sp>
    </p:spTree>
    <p:extLst>
      <p:ext uri="{BB962C8B-B14F-4D97-AF65-F5344CB8AC3E}">
        <p14:creationId xmlns:p14="http://schemas.microsoft.com/office/powerpoint/2010/main" val="22253835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50C48-3CD5-0B71-BA4F-38617046DEA9}"/>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02AE4C-2E3D-0773-0C66-1196C69ADD4F}"/>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10b</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a:t>
            </a:r>
            <a:r>
              <a:rPr lang="en-GB" sz="4800" dirty="0">
                <a:ea typeface="+mn-ea"/>
              </a:rPr>
              <a:t>Museums not operated by a LA</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A609A94C-B582-EE8F-EC44-4BFB26DDC71D}"/>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2A779F6E-3EE0-2FCC-0CF5-B2D3221B2B42}"/>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8A4F59C9-B311-CAF1-81AB-EDA3F2E881DD}"/>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0B7158B8-461F-FCE5-F6B5-A37E04641DF5}"/>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4B002925-0245-75FA-0FAA-7FF8597C340B}"/>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605CB8F0-4F2A-F4E5-150A-9A6CD67DCE74}"/>
              </a:ext>
            </a:extLst>
          </p:cNvPr>
          <p:cNvSpPr txBox="1">
            <a:spLocks/>
          </p:cNvSpPr>
          <p:nvPr/>
        </p:nvSpPr>
        <p:spPr>
          <a:xfrm>
            <a:off x="411854" y="1571518"/>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ADVOCACY</a:t>
            </a:r>
          </a:p>
          <a:p>
            <a:endParaRPr lang="en-US" sz="2400" b="1" dirty="0"/>
          </a:p>
          <a:p>
            <a:pPr marL="342900" indent="-342900">
              <a:buFont typeface="Arial" panose="020B0604020202020204" pitchFamily="34" charset="0"/>
              <a:buChar char="•"/>
            </a:pPr>
            <a:r>
              <a:rPr lang="en-US" sz="2400" dirty="0"/>
              <a:t>Refresh or review a clear single page document which explains what you do, who you are and some key impacts to share with new stakeholders.</a:t>
            </a:r>
          </a:p>
          <a:p>
            <a:pPr marL="342900" indent="-342900">
              <a:buFont typeface="Arial" panose="020B0604020202020204" pitchFamily="34" charset="0"/>
              <a:buChar char="•"/>
            </a:pPr>
            <a:r>
              <a:rPr lang="en-US" sz="2400" dirty="0"/>
              <a:t>Build relationships with shadow elected members once they are in place.</a:t>
            </a:r>
          </a:p>
          <a:p>
            <a:pPr marL="342900" indent="-342900">
              <a:buFont typeface="Arial" panose="020B0604020202020204" pitchFamily="34" charset="0"/>
              <a:buChar char="•"/>
            </a:pPr>
            <a:r>
              <a:rPr lang="en-US" sz="2400" dirty="0"/>
              <a:t>Be part of any local planning forums to demonstrate your value.</a:t>
            </a:r>
          </a:p>
          <a:p>
            <a:pPr marL="342900" indent="-342900">
              <a:buFont typeface="Arial" panose="020B0604020202020204" pitchFamily="34" charset="0"/>
              <a:buChar char="•"/>
            </a:pPr>
            <a:r>
              <a:rPr lang="en-GB" sz="2400" dirty="0"/>
              <a:t>Work with MD to understand and promote the value that your service offers to the local area (use Museum Development Annual  Survey data).</a:t>
            </a:r>
          </a:p>
          <a:p>
            <a:endParaRPr lang="en-US" dirty="0"/>
          </a:p>
        </p:txBody>
      </p:sp>
    </p:spTree>
    <p:extLst>
      <p:ext uri="{BB962C8B-B14F-4D97-AF65-F5344CB8AC3E}">
        <p14:creationId xmlns:p14="http://schemas.microsoft.com/office/powerpoint/2010/main" val="99719500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092B50-13F4-2AE9-2600-D54C29B1EFF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1B3595C-C0AC-5C40-9795-D69346565D0D}"/>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10c</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 </a:t>
            </a:r>
            <a:r>
              <a:rPr lang="en-GB" sz="4800" dirty="0">
                <a:ea typeface="+mn-ea"/>
              </a:rPr>
              <a:t>Museums not operated by a LA</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9F0C247E-587D-F480-949F-FB7EAC7B6957}"/>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72658CB7-95CD-789E-96AF-74B854206C9F}"/>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E81C625C-A459-550E-E63B-8ECF1C9F85AE}"/>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A0B097A7-8CBF-BE39-3753-949BE0E3DBFA}"/>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79DF7DF6-9965-4D69-73A9-B492F6BBD994}"/>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Content Placeholder 2">
            <a:extLst>
              <a:ext uri="{FF2B5EF4-FFF2-40B4-BE49-F238E27FC236}">
                <a16:creationId xmlns:a16="http://schemas.microsoft.com/office/drawing/2014/main" id="{C4E13F26-A461-971C-4EF1-A8BC2531DD79}"/>
              </a:ext>
            </a:extLst>
          </p:cNvPr>
          <p:cNvSpPr txBox="1">
            <a:spLocks/>
          </p:cNvSpPr>
          <p:nvPr/>
        </p:nvSpPr>
        <p:spPr>
          <a:xfrm>
            <a:off x="434292" y="1492691"/>
            <a:ext cx="11520225" cy="3612242"/>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b="1" dirty="0"/>
              <a:t>CONTRACTS WITH LOCAL AUTHORITIES</a:t>
            </a:r>
          </a:p>
          <a:p>
            <a:endParaRPr lang="en-US" sz="2400" b="1" dirty="0"/>
          </a:p>
          <a:p>
            <a:pPr marL="342900" indent="-342900">
              <a:buFont typeface="Arial" panose="020B0604020202020204" pitchFamily="34" charset="0"/>
              <a:buChar char="•"/>
            </a:pPr>
            <a:r>
              <a:rPr lang="en-GB" sz="2400" dirty="0"/>
              <a:t>Independent museums may have arrangements in place with local authorities around and including agreements around provision of premises, staff or services.</a:t>
            </a:r>
          </a:p>
          <a:p>
            <a:pPr marL="342900" indent="-342900">
              <a:buFont typeface="Arial" panose="020B0604020202020204" pitchFamily="34" charset="0"/>
              <a:buChar char="•"/>
            </a:pPr>
            <a:r>
              <a:rPr lang="en-GB" sz="2400" dirty="0"/>
              <a:t>Understand and review the contractual arrangements in place and be prepared for possible updates</a:t>
            </a:r>
            <a:r>
              <a:rPr lang="en-GB" sz="2400" b="1" dirty="0"/>
              <a:t>.</a:t>
            </a:r>
          </a:p>
          <a:p>
            <a:pPr marL="342900" indent="-342900">
              <a:buFont typeface="Arial" panose="020B0604020202020204" pitchFamily="34" charset="0"/>
              <a:buChar char="•"/>
            </a:pPr>
            <a:r>
              <a:rPr lang="en-GB" sz="2400" dirty="0"/>
              <a:t>Update your risk register to ensure all risks are managed appropriately. </a:t>
            </a:r>
            <a:endParaRPr lang="en-US" sz="2400" dirty="0"/>
          </a:p>
        </p:txBody>
      </p:sp>
    </p:spTree>
    <p:extLst>
      <p:ext uri="{BB962C8B-B14F-4D97-AF65-F5344CB8AC3E}">
        <p14:creationId xmlns:p14="http://schemas.microsoft.com/office/powerpoint/2010/main" val="30681011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DFD25-84F5-05DB-71DD-F7E6F373B59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82F05F8-A8EF-9C82-22F9-596A90B33EBD}"/>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6469CFE4-7DE2-B90F-5B4B-629163E2BB47}"/>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4AD2C062-1ABB-550B-3D56-B29B7A50ED77}"/>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9ABF4FDE-0460-7049-E3E6-453CF4B92F7C}"/>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pic>
        <p:nvPicPr>
          <p:cNvPr id="7" name="Picture 6">
            <a:extLst>
              <a:ext uri="{FF2B5EF4-FFF2-40B4-BE49-F238E27FC236}">
                <a16:creationId xmlns:a16="http://schemas.microsoft.com/office/drawing/2014/main" id="{0A0C8956-5AED-F6F7-E0F3-E0F74D08DA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7671" y="1019134"/>
            <a:ext cx="4509378" cy="4351339"/>
          </a:xfrm>
          <a:prstGeom prst="rect">
            <a:avLst/>
          </a:prstGeom>
        </p:spPr>
      </p:pic>
      <p:pic>
        <p:nvPicPr>
          <p:cNvPr id="10" name="Picture 9">
            <a:extLst>
              <a:ext uri="{FF2B5EF4-FFF2-40B4-BE49-F238E27FC236}">
                <a16:creationId xmlns:a16="http://schemas.microsoft.com/office/drawing/2014/main" id="{DDEBA1C9-49D8-1873-8A46-B97FE29ED3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5633" y="563904"/>
            <a:ext cx="4410808" cy="5377278"/>
          </a:xfrm>
          <a:prstGeom prst="rect">
            <a:avLst/>
          </a:prstGeom>
        </p:spPr>
      </p:pic>
      <mc:AlternateContent xmlns:mc="http://schemas.openxmlformats.org/markup-compatibility/2006" xmlns:p14="http://schemas.microsoft.com/office/powerpoint/2010/main">
        <mc:Choice Requires="p14">
          <p:contentPart p14:bwMode="auto" r:id="rId4">
            <p14:nvContentPartPr>
              <p14:cNvPr id="12" name="Ink 11">
                <a:extLst>
                  <a:ext uri="{FF2B5EF4-FFF2-40B4-BE49-F238E27FC236}">
                    <a16:creationId xmlns:a16="http://schemas.microsoft.com/office/drawing/2014/main" id="{8D9F4F25-6D20-8725-3B9F-0CACAE80D468}"/>
                  </a:ext>
                </a:extLst>
              </p14:cNvPr>
              <p14:cNvContentPartPr/>
              <p14:nvPr/>
            </p14:nvContentPartPr>
            <p14:xfrm>
              <a:off x="1207840" y="4596463"/>
              <a:ext cx="3749040" cy="313560"/>
            </p14:xfrm>
          </p:contentPart>
        </mc:Choice>
        <mc:Fallback xmlns="">
          <p:pic>
            <p:nvPicPr>
              <p:cNvPr id="12" name="Ink 11">
                <a:extLst>
                  <a:ext uri="{FF2B5EF4-FFF2-40B4-BE49-F238E27FC236}">
                    <a16:creationId xmlns:a16="http://schemas.microsoft.com/office/drawing/2014/main" id="{8D9F4F25-6D20-8725-3B9F-0CACAE80D468}"/>
                  </a:ext>
                </a:extLst>
              </p:cNvPr>
              <p:cNvPicPr/>
              <p:nvPr/>
            </p:nvPicPr>
            <p:blipFill>
              <a:blip r:embed="rId5"/>
              <a:stretch>
                <a:fillRect/>
              </a:stretch>
            </p:blipFill>
            <p:spPr>
              <a:xfrm>
                <a:off x="1154200" y="4488463"/>
                <a:ext cx="3856680" cy="5292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3" name="Ink 12">
                <a:extLst>
                  <a:ext uri="{FF2B5EF4-FFF2-40B4-BE49-F238E27FC236}">
                    <a16:creationId xmlns:a16="http://schemas.microsoft.com/office/drawing/2014/main" id="{5CD8E6D8-119E-D85F-BA27-CAAE6800D2CA}"/>
                  </a:ext>
                </a:extLst>
              </p14:cNvPr>
              <p14:cNvContentPartPr/>
              <p14:nvPr/>
            </p14:nvContentPartPr>
            <p14:xfrm>
              <a:off x="1207840" y="4608721"/>
              <a:ext cx="720360" cy="49320"/>
            </p14:xfrm>
          </p:contentPart>
        </mc:Choice>
        <mc:Fallback xmlns="">
          <p:pic>
            <p:nvPicPr>
              <p:cNvPr id="13" name="Ink 12">
                <a:extLst>
                  <a:ext uri="{FF2B5EF4-FFF2-40B4-BE49-F238E27FC236}">
                    <a16:creationId xmlns:a16="http://schemas.microsoft.com/office/drawing/2014/main" id="{5CD8E6D8-119E-D85F-BA27-CAAE6800D2CA}"/>
                  </a:ext>
                </a:extLst>
              </p:cNvPr>
              <p:cNvPicPr/>
              <p:nvPr/>
            </p:nvPicPr>
            <p:blipFill>
              <a:blip r:embed="rId7"/>
              <a:stretch>
                <a:fillRect/>
              </a:stretch>
            </p:blipFill>
            <p:spPr>
              <a:xfrm>
                <a:off x="1153840" y="4501081"/>
                <a:ext cx="828000" cy="264960"/>
              </a:xfrm>
              <a:prstGeom prst="rect">
                <a:avLst/>
              </a:prstGeom>
            </p:spPr>
          </p:pic>
        </mc:Fallback>
      </mc:AlternateContent>
    </p:spTree>
    <p:extLst>
      <p:ext uri="{BB962C8B-B14F-4D97-AF65-F5344CB8AC3E}">
        <p14:creationId xmlns:p14="http://schemas.microsoft.com/office/powerpoint/2010/main" val="19747570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A684F2-24E7-00AD-CD06-30B07469A5A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E2BB0DC-F12B-F07A-1F72-225ED1B78D94}"/>
              </a:ext>
            </a:extLst>
          </p:cNvPr>
          <p:cNvSpPr>
            <a:spLocks noGrp="1"/>
          </p:cNvSpPr>
          <p:nvPr>
            <p:ph type="title" idx="4294967295"/>
          </p:nvPr>
        </p:nvSpPr>
        <p:spPr>
          <a:xfrm>
            <a:off x="319087" y="315913"/>
            <a:ext cx="11872913"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Next steps</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1AE8A09B-A7E7-9F9D-3C8C-98FBFC373430}"/>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57F17DF4-0DFD-0855-7242-4D8635BD0DBC}"/>
              </a:ext>
            </a:extLst>
          </p:cNvPr>
          <p:cNvSpPr txBox="1">
            <a:spLocks/>
          </p:cNvSpPr>
          <p:nvPr/>
        </p:nvSpPr>
        <p:spPr>
          <a:xfrm>
            <a:off x="319087" y="1415722"/>
            <a:ext cx="5992375"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sz="2400" dirty="0"/>
          </a:p>
        </p:txBody>
      </p:sp>
      <p:sp>
        <p:nvSpPr>
          <p:cNvPr id="3" name="Content Placeholder 2">
            <a:extLst>
              <a:ext uri="{FF2B5EF4-FFF2-40B4-BE49-F238E27FC236}">
                <a16:creationId xmlns:a16="http://schemas.microsoft.com/office/drawing/2014/main" id="{6E5481A0-404B-BDF8-1EF7-840DFD40212C}"/>
              </a:ext>
            </a:extLst>
          </p:cNvPr>
          <p:cNvSpPr txBox="1">
            <a:spLocks/>
          </p:cNvSpPr>
          <p:nvPr/>
        </p:nvSpPr>
        <p:spPr>
          <a:xfrm>
            <a:off x="319087" y="1336895"/>
            <a:ext cx="11068872"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endParaRPr lang="en-US" dirty="0"/>
          </a:p>
        </p:txBody>
      </p:sp>
      <p:sp>
        <p:nvSpPr>
          <p:cNvPr id="6" name="Content Placeholder 2">
            <a:extLst>
              <a:ext uri="{FF2B5EF4-FFF2-40B4-BE49-F238E27FC236}">
                <a16:creationId xmlns:a16="http://schemas.microsoft.com/office/drawing/2014/main" id="{60AB2E83-80EC-E14D-D1DF-0C235E5D86E4}"/>
              </a:ext>
            </a:extLst>
          </p:cNvPr>
          <p:cNvSpPr txBox="1">
            <a:spLocks/>
          </p:cNvSpPr>
          <p:nvPr/>
        </p:nvSpPr>
        <p:spPr>
          <a:xfrm>
            <a:off x="319087" y="1309140"/>
            <a:ext cx="10515600" cy="4351338"/>
          </a:xfrm>
          <a:prstGeom prst="rect">
            <a:avLst/>
          </a:prstGeom>
        </p:spPr>
        <p:txBody>
          <a:bodyPr>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endParaRPr lang="en-US" b="1" dirty="0"/>
          </a:p>
        </p:txBody>
      </p:sp>
      <p:sp>
        <p:nvSpPr>
          <p:cNvPr id="7" name="Content Placeholder 2">
            <a:extLst>
              <a:ext uri="{FF2B5EF4-FFF2-40B4-BE49-F238E27FC236}">
                <a16:creationId xmlns:a16="http://schemas.microsoft.com/office/drawing/2014/main" id="{B14FDAB9-7F1F-1AAA-E9CF-2FDD6385C957}"/>
              </a:ext>
            </a:extLst>
          </p:cNvPr>
          <p:cNvSpPr txBox="1">
            <a:spLocks/>
          </p:cNvSpPr>
          <p:nvPr/>
        </p:nvSpPr>
        <p:spPr>
          <a:xfrm>
            <a:off x="319087" y="1415722"/>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8" name="Content Placeholder 2">
            <a:extLst>
              <a:ext uri="{FF2B5EF4-FFF2-40B4-BE49-F238E27FC236}">
                <a16:creationId xmlns:a16="http://schemas.microsoft.com/office/drawing/2014/main" id="{1B9F9A51-8FF2-4EBC-9FC5-0BFE15F7993C}"/>
              </a:ext>
            </a:extLst>
          </p:cNvPr>
          <p:cNvSpPr txBox="1">
            <a:spLocks/>
          </p:cNvSpPr>
          <p:nvPr/>
        </p:nvSpPr>
        <p:spPr>
          <a:xfrm>
            <a:off x="352619" y="1992254"/>
            <a:ext cx="10515600"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What can you do?</a:t>
            </a:r>
          </a:p>
          <a:p>
            <a:endParaRPr lang="en-GB" sz="2400" dirty="0"/>
          </a:p>
          <a:p>
            <a:pPr lvl="1"/>
            <a:r>
              <a:rPr lang="en-GB" dirty="0"/>
              <a:t>Now – short term?</a:t>
            </a:r>
          </a:p>
          <a:p>
            <a:pPr lvl="1"/>
            <a:r>
              <a:rPr lang="en-GB" dirty="0"/>
              <a:t>Soon  - medium term?</a:t>
            </a:r>
          </a:p>
          <a:p>
            <a:pPr lvl="1"/>
            <a:r>
              <a:rPr lang="en-GB" dirty="0"/>
              <a:t>Later – long term?</a:t>
            </a:r>
          </a:p>
          <a:p>
            <a:pPr lvl="1"/>
            <a:endParaRPr lang="en-GB" dirty="0"/>
          </a:p>
        </p:txBody>
      </p:sp>
    </p:spTree>
    <p:extLst>
      <p:ext uri="{BB962C8B-B14F-4D97-AF65-F5344CB8AC3E}">
        <p14:creationId xmlns:p14="http://schemas.microsoft.com/office/powerpoint/2010/main" val="112758393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C45452-3F4A-4E7D-48C6-07CB6F23970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F9604D2-089B-87D9-4EBD-B6FC2E5F1CE2}"/>
              </a:ext>
            </a:extLst>
          </p:cNvPr>
          <p:cNvSpPr>
            <a:spLocks noGrp="1"/>
          </p:cNvSpPr>
          <p:nvPr>
            <p:ph type="title" idx="4294967295"/>
          </p:nvPr>
        </p:nvSpPr>
        <p:spPr>
          <a:xfrm>
            <a:off x="1408113" y="2682875"/>
            <a:ext cx="9383712" cy="146843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400" b="1" i="0" u="none" strike="noStrike" kern="1200" cap="none" spc="0" normalizeH="0" baseline="0">
                <a:ln>
                  <a:noFill/>
                </a:ln>
                <a:solidFill>
                  <a:schemeClr val="tx1"/>
                </a:solidFill>
                <a:effectLst/>
                <a:uLnTx/>
                <a:uFillTx/>
                <a:latin typeface="Arial" panose="020B0604020202020204" pitchFamily="34" charset="0"/>
                <a:ea typeface="+mn-ea"/>
                <a:cs typeface="Arial" panose="020B0604020202020204" pitchFamily="34" charset="0"/>
              </a:rPr>
              <a:t>Thank you</a:t>
            </a:r>
          </a:p>
        </p:txBody>
      </p:sp>
    </p:spTree>
    <p:extLst>
      <p:ext uri="{BB962C8B-B14F-4D97-AF65-F5344CB8AC3E}">
        <p14:creationId xmlns:p14="http://schemas.microsoft.com/office/powerpoint/2010/main" val="3209236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8C0894F-4C94-B952-C6E0-FACD1E3DEEC3}"/>
              </a:ext>
            </a:extLst>
          </p:cNvPr>
          <p:cNvSpPr>
            <a:spLocks noGrp="1"/>
          </p:cNvSpPr>
          <p:nvPr>
            <p:ph type="title" idx="4294967295"/>
          </p:nvPr>
        </p:nvSpPr>
        <p:spPr>
          <a:xfrm>
            <a:off x="319088" y="315913"/>
            <a:ext cx="8101918"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a:spcBef>
                <a:spcPts val="1000"/>
              </a:spcBef>
              <a:defRPr/>
            </a:pPr>
            <a:r>
              <a:rPr lang="en-GB" sz="4800" dirty="0">
                <a:latin typeface="Arial"/>
                <a:ea typeface="+mn-ea"/>
                <a:cs typeface="Arial"/>
              </a:rPr>
              <a:t>Tools to support you</a:t>
            </a:r>
            <a:endParaRPr kumimoji="0" lang="en-GB" sz="4800" b="1" i="0" u="none" strike="noStrike" kern="1200" cap="none" spc="0" normalizeH="0" baseline="0" dirty="0">
              <a:ln>
                <a:noFill/>
              </a:ln>
              <a:effectLst/>
              <a:uLnTx/>
              <a:uFillTx/>
              <a:latin typeface="Arial" panose="020B0604020202020204" pitchFamily="34" charset="0"/>
              <a:ea typeface="+mn-ea"/>
              <a:cs typeface="Arial" panose="020B0604020202020204" pitchFamily="34" charset="0"/>
            </a:endParaRPr>
          </a:p>
        </p:txBody>
      </p:sp>
      <p:sp>
        <p:nvSpPr>
          <p:cNvPr id="4" name="Content Placeholder 2">
            <a:extLst>
              <a:ext uri="{FF2B5EF4-FFF2-40B4-BE49-F238E27FC236}">
                <a16:creationId xmlns:a16="http://schemas.microsoft.com/office/drawing/2014/main" id="{DB46CAC4-2455-B38A-E6D4-25CE4AAA06FA}"/>
              </a:ext>
            </a:extLst>
          </p:cNvPr>
          <p:cNvSpPr txBox="1">
            <a:spLocks/>
          </p:cNvSpPr>
          <p:nvPr/>
        </p:nvSpPr>
        <p:spPr>
          <a:xfrm>
            <a:off x="319087" y="1421535"/>
            <a:ext cx="10737859"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400" dirty="0"/>
              <a:t>The ‘readiness checklist’ for museums includes:</a:t>
            </a:r>
          </a:p>
          <a:p>
            <a:endParaRPr lang="en-US" dirty="0"/>
          </a:p>
          <a:p>
            <a:pPr lvl="1"/>
            <a:r>
              <a:rPr lang="en-US" dirty="0"/>
              <a:t>These slides (PowerPoint)</a:t>
            </a:r>
          </a:p>
          <a:p>
            <a:pPr lvl="1"/>
            <a:r>
              <a:rPr lang="en-US" dirty="0"/>
              <a:t>A checklist document (Word)</a:t>
            </a:r>
          </a:p>
          <a:p>
            <a:pPr lvl="1"/>
            <a:r>
              <a:rPr lang="en-US" dirty="0"/>
              <a:t>Service data audit questions and audit table (Word)</a:t>
            </a:r>
          </a:p>
          <a:p>
            <a:pPr lvl="1"/>
            <a:r>
              <a:rPr lang="en-US" dirty="0"/>
              <a:t>A ‘useful resources’ document for further reading (Word).</a:t>
            </a:r>
          </a:p>
          <a:p>
            <a:pPr lvl="1"/>
            <a:r>
              <a:rPr lang="en-US" dirty="0"/>
              <a:t>NB the publication </a:t>
            </a:r>
            <a:r>
              <a:rPr lang="en-US" dirty="0">
                <a:hlinkClick r:id="rId2"/>
              </a:rPr>
              <a:t>Guidance for Libraries and Archives on Local Government Reorganisation</a:t>
            </a:r>
            <a:r>
              <a:rPr lang="en-US" dirty="0"/>
              <a:t> also contains useful and relevant information for museums.</a:t>
            </a:r>
          </a:p>
          <a:p>
            <a:pPr lvl="1"/>
            <a:r>
              <a:rPr lang="en-US" dirty="0"/>
              <a:t>MD briefing workshop recording</a:t>
            </a:r>
          </a:p>
        </p:txBody>
      </p:sp>
    </p:spTree>
    <p:extLst>
      <p:ext uri="{BB962C8B-B14F-4D97-AF65-F5344CB8AC3E}">
        <p14:creationId xmlns:p14="http://schemas.microsoft.com/office/powerpoint/2010/main" val="23806151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71A6A-5ADE-F8D7-96B0-96D2AF077059}"/>
              </a:ext>
            </a:extLst>
          </p:cNvPr>
          <p:cNvSpPr>
            <a:spLocks noGrp="1"/>
          </p:cNvSpPr>
          <p:nvPr>
            <p:ph type="title" idx="4294967295"/>
          </p:nvPr>
        </p:nvSpPr>
        <p:spPr>
          <a:xfrm>
            <a:off x="251771" y="1711984"/>
            <a:ext cx="6149225"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fontScale="90000"/>
          </a:bodyPr>
          <a:lstStyle/>
          <a:p>
            <a:pPr>
              <a:spcBef>
                <a:spcPts val="1000"/>
              </a:spcBef>
              <a:defRPr/>
            </a:pPr>
            <a:r>
              <a:rPr lang="en-GB" sz="4800" dirty="0">
                <a:latin typeface="Arial"/>
                <a:ea typeface="+mn-ea"/>
                <a:cs typeface="Arial"/>
              </a:rPr>
              <a:t>What is Local Government Reorganisation?</a:t>
            </a:r>
            <a:endParaRPr lang="en-US" dirty="0">
              <a:ea typeface="+mn-ea"/>
            </a:endParaRPr>
          </a:p>
        </p:txBody>
      </p:sp>
      <p:sp>
        <p:nvSpPr>
          <p:cNvPr id="3" name="Text Placeholder 2">
            <a:extLst>
              <a:ext uri="{FF2B5EF4-FFF2-40B4-BE49-F238E27FC236}">
                <a16:creationId xmlns:a16="http://schemas.microsoft.com/office/drawing/2014/main" id="{5C37C98C-F825-0B1D-9A3C-96E9F9C0D346}"/>
              </a:ext>
            </a:extLst>
          </p:cNvPr>
          <p:cNvSpPr>
            <a:spLocks noGrp="1"/>
          </p:cNvSpPr>
          <p:nvPr>
            <p:ph type="body" sz="quarter" idx="11"/>
          </p:nvPr>
        </p:nvSpPr>
        <p:spPr>
          <a:xfrm>
            <a:off x="319088" y="3503641"/>
            <a:ext cx="3537953" cy="914400"/>
          </a:xfrm>
        </p:spPr>
        <p:txBody>
          <a:bodyPr vert="horz" lIns="91440" tIns="45720" rIns="91440" bIns="45720" rtlCol="0" anchor="t">
            <a:normAutofit/>
          </a:bodyPr>
          <a:lstStyle/>
          <a:p>
            <a:r>
              <a:rPr lang="en-GB" dirty="0">
                <a:latin typeface="Arial"/>
                <a:cs typeface="Arial"/>
              </a:rPr>
              <a:t>And what does it aim to achieve? </a:t>
            </a:r>
            <a:endParaRPr lang="en-US" dirty="0"/>
          </a:p>
        </p:txBody>
      </p:sp>
      <p:sp>
        <p:nvSpPr>
          <p:cNvPr id="4" name="Text Placeholder 3">
            <a:extLst>
              <a:ext uri="{FF2B5EF4-FFF2-40B4-BE49-F238E27FC236}">
                <a16:creationId xmlns:a16="http://schemas.microsoft.com/office/drawing/2014/main" id="{D68CE974-F066-5415-6874-8EB5561E3030}"/>
              </a:ext>
            </a:extLst>
          </p:cNvPr>
          <p:cNvSpPr>
            <a:spLocks noGrp="1"/>
          </p:cNvSpPr>
          <p:nvPr>
            <p:ph type="body" sz="quarter" idx="12"/>
          </p:nvPr>
        </p:nvSpPr>
        <p:spPr/>
        <p:txBody>
          <a:bodyPr/>
          <a:lstStyle/>
          <a:p>
            <a:r>
              <a:rPr lang="it-IT" sz="800">
                <a:solidFill>
                  <a:schemeClr val="bg1"/>
                </a:solidFill>
                <a:latin typeface="Arial" panose="020B0604020202020204" pitchFamily="34" charset="0"/>
                <a:cs typeface="Arial" panose="020B0604020202020204" pitchFamily="34" charset="0"/>
              </a:rPr>
              <a:t>Artonik Bell Square © Vipul Sangoi</a:t>
            </a:r>
            <a:endParaRPr lang="en-GB" sz="800">
              <a:solidFill>
                <a:schemeClr val="bg1"/>
              </a:solidFill>
              <a:latin typeface="Arial" panose="020B0604020202020204" pitchFamily="34" charset="0"/>
              <a:cs typeface="Arial" panose="020B0604020202020204" pitchFamily="34" charset="0"/>
            </a:endParaRPr>
          </a:p>
          <a:p>
            <a:endParaRPr lang="en-GB"/>
          </a:p>
        </p:txBody>
      </p:sp>
      <p:pic>
        <p:nvPicPr>
          <p:cNvPr id="7" name="Picture Placeholder 6">
            <a:extLst>
              <a:ext uri="{FF2B5EF4-FFF2-40B4-BE49-F238E27FC236}">
                <a16:creationId xmlns:a16="http://schemas.microsoft.com/office/drawing/2014/main" id="{C240DC6A-B994-6B29-8559-84D5FEA23A5A}"/>
              </a:ext>
            </a:extLst>
          </p:cNvPr>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20006" r="20006"/>
          <a:stretch>
            <a:fillRect/>
          </a:stretch>
        </p:blipFill>
        <p:spPr>
          <a:xfrm>
            <a:off x="6975955" y="604164"/>
            <a:ext cx="4771690" cy="5302973"/>
          </a:xfrm>
          <a:prstGeom prst="rect">
            <a:avLst/>
          </a:prstGeom>
        </p:spPr>
      </p:pic>
      <p:sp>
        <p:nvSpPr>
          <p:cNvPr id="8" name="TextBox 7">
            <a:extLst>
              <a:ext uri="{FF2B5EF4-FFF2-40B4-BE49-F238E27FC236}">
                <a16:creationId xmlns:a16="http://schemas.microsoft.com/office/drawing/2014/main" id="{6004372B-7434-3C0D-50B9-135C9E08C35D}"/>
              </a:ext>
            </a:extLst>
          </p:cNvPr>
          <p:cNvSpPr txBox="1"/>
          <p:nvPr/>
        </p:nvSpPr>
        <p:spPr>
          <a:xfrm>
            <a:off x="6928122" y="5907137"/>
            <a:ext cx="4134434" cy="230832"/>
          </a:xfrm>
          <a:prstGeom prst="rect">
            <a:avLst/>
          </a:prstGeom>
          <a:noFill/>
        </p:spPr>
        <p:txBody>
          <a:bodyPr wrap="square" rtlCol="0">
            <a:spAutoFit/>
          </a:bodyPr>
          <a:lstStyle/>
          <a:p>
            <a:r>
              <a:rPr lang="en-GB" sz="900" dirty="0"/>
              <a:t>Colchester Castle (2026). Photo: Chloe Hashemi. </a:t>
            </a:r>
          </a:p>
        </p:txBody>
      </p:sp>
    </p:spTree>
    <p:extLst>
      <p:ext uri="{BB962C8B-B14F-4D97-AF65-F5344CB8AC3E}">
        <p14:creationId xmlns:p14="http://schemas.microsoft.com/office/powerpoint/2010/main" val="3402838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C1549B-8F6A-C23C-C842-C886107B6BBE}"/>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What </a:t>
            </a:r>
            <a:r>
              <a:rPr lang="en-GB" sz="4800" dirty="0">
                <a:ea typeface="+mn-ea"/>
              </a:rPr>
              <a:t>is LGR</a:t>
            </a: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a:t>
            </a:r>
          </a:p>
        </p:txBody>
      </p:sp>
      <p:sp>
        <p:nvSpPr>
          <p:cNvPr id="4" name="Text Placeholder 3">
            <a:extLst>
              <a:ext uri="{FF2B5EF4-FFF2-40B4-BE49-F238E27FC236}">
                <a16:creationId xmlns:a16="http://schemas.microsoft.com/office/drawing/2014/main" id="{27885BE4-B5E9-5882-FDD9-36A4C2DF28C0}"/>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B6D7D409-172A-3629-DD47-59E89847F2F6}"/>
              </a:ext>
            </a:extLst>
          </p:cNvPr>
          <p:cNvSpPr>
            <a:spLocks noGrp="1"/>
          </p:cNvSpPr>
          <p:nvPr>
            <p:ph type="body" sz="quarter" idx="11"/>
          </p:nvPr>
        </p:nvSpPr>
        <p:spPr>
          <a:xfrm>
            <a:off x="319087" y="1591685"/>
            <a:ext cx="11786321" cy="4393478"/>
          </a:xfrm>
        </p:spPr>
        <p:txBody>
          <a:bodyPr>
            <a:normAutofit/>
          </a:bodyPr>
          <a:lstStyle/>
          <a:p>
            <a:pPr marL="342900" indent="-342900">
              <a:buFont typeface="Arial" panose="020B0604020202020204" pitchFamily="34" charset="0"/>
              <a:buChar char="•"/>
            </a:pPr>
            <a:r>
              <a:rPr lang="en-US" dirty="0"/>
              <a:t>The English Devolution and Community Empowerment Bill (2025) sets out plans to reconfigure and restructure local authorities to move away from the current two-tier system of district and county councils. </a:t>
            </a:r>
          </a:p>
          <a:p>
            <a:pPr marL="342900" indent="-342900">
              <a:buFont typeface="Arial" panose="020B0604020202020204" pitchFamily="34" charset="0"/>
              <a:buChar char="•"/>
            </a:pPr>
            <a:r>
              <a:rPr lang="en-US" dirty="0"/>
              <a:t>In February 2025, all English councils in two-tier areas (and some small neighbouring unitary authorities) were formally invited by the Ministry of Housing, Communities and Local Government (MHCLG) to submit proposals for LGR.</a:t>
            </a:r>
          </a:p>
          <a:p>
            <a:pPr marL="342900" indent="-342900">
              <a:buFont typeface="Arial" panose="020B0604020202020204" pitchFamily="34" charset="0"/>
              <a:buChar char="•"/>
            </a:pPr>
            <a:r>
              <a:rPr lang="en-US" dirty="0"/>
              <a:t>The aim is to implement efficient and high-quality local government structures for public service delivery using a ‘unitary’ (single tier responsible for all services) approach. </a:t>
            </a:r>
          </a:p>
        </p:txBody>
      </p:sp>
    </p:spTree>
    <p:extLst>
      <p:ext uri="{BB962C8B-B14F-4D97-AF65-F5344CB8AC3E}">
        <p14:creationId xmlns:p14="http://schemas.microsoft.com/office/powerpoint/2010/main" val="16292412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7ECAD-9EE0-6A8C-E0DA-E969052709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693270C-4C4E-1DD2-B8CE-C4695A292682}"/>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Scale of LGR</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920E3AB7-499C-C721-81A8-A07B8C6D4786}"/>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3" name="Content Placeholder 2">
            <a:extLst>
              <a:ext uri="{FF2B5EF4-FFF2-40B4-BE49-F238E27FC236}">
                <a16:creationId xmlns:a16="http://schemas.microsoft.com/office/drawing/2014/main" id="{62CD4E70-57CD-0D8C-B931-01F92E87C2C7}"/>
              </a:ext>
            </a:extLst>
          </p:cNvPr>
          <p:cNvSpPr txBox="1">
            <a:spLocks/>
          </p:cNvSpPr>
          <p:nvPr/>
        </p:nvSpPr>
        <p:spPr>
          <a:xfrm>
            <a:off x="319087" y="1399957"/>
            <a:ext cx="10432996" cy="4351338"/>
          </a:xfrm>
          <a:prstGeom prst="rect">
            <a:avLst/>
          </a:prstGeom>
        </p:spPr>
        <p:txBody>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Font typeface="Arial" panose="020B0604020202020204" pitchFamily="34" charset="0"/>
              <a:buChar char="•"/>
            </a:pPr>
            <a:r>
              <a:rPr lang="en-GB" sz="2400" dirty="0"/>
              <a:t>This will require the merger of council offices and functions, affecting 164 district councils and the 21 county councils that sit above them. </a:t>
            </a:r>
          </a:p>
          <a:p>
            <a:pPr marL="342900" indent="-342900">
              <a:buFont typeface="Arial" panose="020B0604020202020204" pitchFamily="34" charset="0"/>
              <a:buChar char="•"/>
            </a:pPr>
            <a:r>
              <a:rPr lang="en-GB" sz="2400" dirty="0"/>
              <a:t>These changes will affect 19.7 million residents in England (34.1% of the population). </a:t>
            </a:r>
          </a:p>
          <a:p>
            <a:pPr marL="342900" indent="-342900">
              <a:buFont typeface="Arial" panose="020B0604020202020204" pitchFamily="34" charset="0"/>
              <a:buChar char="•"/>
            </a:pPr>
            <a:r>
              <a:rPr lang="en-GB" sz="2400" dirty="0"/>
              <a:t>The government has also formally invited a further 19 areas that currently have a unitary authority to reorganise, which would see their services merged with that of their neighbouring district councils. These areas represent almost 4.1 million residents in England (7.1% of the population).</a:t>
            </a:r>
          </a:p>
        </p:txBody>
      </p:sp>
    </p:spTree>
    <p:extLst>
      <p:ext uri="{BB962C8B-B14F-4D97-AF65-F5344CB8AC3E}">
        <p14:creationId xmlns:p14="http://schemas.microsoft.com/office/powerpoint/2010/main" val="3050539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46A7AC-58BA-2C29-AE19-E05E2D15D515}"/>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7339024-8791-FAC3-0273-186F05D2F84C}"/>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sz="4800" dirty="0">
                <a:ea typeface="+mn-ea"/>
              </a:rPr>
              <a:t>Where is LGR happening? </a:t>
            </a:r>
            <a:endPar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 name="Text Placeholder 3">
            <a:extLst>
              <a:ext uri="{FF2B5EF4-FFF2-40B4-BE49-F238E27FC236}">
                <a16:creationId xmlns:a16="http://schemas.microsoft.com/office/drawing/2014/main" id="{3960DD25-1A59-09C0-07F8-780D3A965B0A}"/>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4">
            <a:extLst>
              <a:ext uri="{FF2B5EF4-FFF2-40B4-BE49-F238E27FC236}">
                <a16:creationId xmlns:a16="http://schemas.microsoft.com/office/drawing/2014/main" id="{C735DD0E-3E77-E67A-B7E1-4E9E5CD0705B}"/>
              </a:ext>
            </a:extLst>
          </p:cNvPr>
          <p:cNvSpPr txBox="1">
            <a:spLocks/>
          </p:cNvSpPr>
          <p:nvPr/>
        </p:nvSpPr>
        <p:spPr>
          <a:xfrm>
            <a:off x="391510" y="1478813"/>
            <a:ext cx="5181600" cy="4351338"/>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dirty="0"/>
              <a:t>Cambridgeshire &amp; Peterborough</a:t>
            </a:r>
          </a:p>
          <a:p>
            <a:pPr marL="457200" indent="-457200">
              <a:buFont typeface="Arial" panose="020B0604020202020204" pitchFamily="34" charset="0"/>
              <a:buChar char="•"/>
            </a:pPr>
            <a:r>
              <a:rPr lang="en-US" dirty="0"/>
              <a:t>Derbyshire and Derby</a:t>
            </a:r>
          </a:p>
          <a:p>
            <a:pPr marL="457200" indent="-457200">
              <a:buFont typeface="Arial" panose="020B0604020202020204" pitchFamily="34" charset="0"/>
              <a:buChar char="•"/>
            </a:pPr>
            <a:r>
              <a:rPr lang="en-US" dirty="0"/>
              <a:t>Devon, Plymouth and Torbay</a:t>
            </a:r>
          </a:p>
          <a:p>
            <a:pPr marL="457200" indent="-457200">
              <a:buFont typeface="Arial" panose="020B0604020202020204" pitchFamily="34" charset="0"/>
              <a:buChar char="•"/>
            </a:pPr>
            <a:r>
              <a:rPr lang="en-US" dirty="0"/>
              <a:t>East Sussex and Brighton</a:t>
            </a:r>
          </a:p>
          <a:p>
            <a:pPr marL="457200" indent="-457200">
              <a:buFont typeface="Arial" panose="020B0604020202020204" pitchFamily="34" charset="0"/>
              <a:buChar char="•"/>
            </a:pPr>
            <a:r>
              <a:rPr lang="en-US" dirty="0"/>
              <a:t>Essex, Southend on Sea and Thurrock</a:t>
            </a:r>
          </a:p>
          <a:p>
            <a:pPr marL="457200" indent="-457200">
              <a:buFont typeface="Arial" panose="020B0604020202020204" pitchFamily="34" charset="0"/>
              <a:buChar char="•"/>
            </a:pPr>
            <a:r>
              <a:rPr lang="en-US" dirty="0"/>
              <a:t>Gloucestershire</a:t>
            </a:r>
          </a:p>
          <a:p>
            <a:pPr marL="457200" indent="-457200">
              <a:buFont typeface="Arial" panose="020B0604020202020204" pitchFamily="34" charset="0"/>
              <a:buChar char="•"/>
            </a:pPr>
            <a:r>
              <a:rPr lang="en-US" dirty="0"/>
              <a:t>Hampshire, Isle of Wight, Portsmouth and Southampton</a:t>
            </a:r>
          </a:p>
          <a:p>
            <a:pPr marL="457200" indent="-457200">
              <a:buFont typeface="Arial" panose="020B0604020202020204" pitchFamily="34" charset="0"/>
              <a:buChar char="•"/>
            </a:pPr>
            <a:r>
              <a:rPr lang="en-US" dirty="0"/>
              <a:t>Hertfordshire</a:t>
            </a:r>
          </a:p>
          <a:p>
            <a:pPr marL="457200" indent="-457200">
              <a:buFont typeface="Arial" panose="020B0604020202020204" pitchFamily="34" charset="0"/>
              <a:buChar char="•"/>
            </a:pPr>
            <a:r>
              <a:rPr lang="en-US" dirty="0"/>
              <a:t>Kent &amp; Medway</a:t>
            </a:r>
          </a:p>
          <a:p>
            <a:pPr marL="457200" indent="-457200">
              <a:buFont typeface="Arial" panose="020B0604020202020204" pitchFamily="34" charset="0"/>
              <a:buChar char="•"/>
            </a:pPr>
            <a:r>
              <a:rPr lang="en-US" dirty="0"/>
              <a:t>Lancashire, Blackburn &amp; Blackpool</a:t>
            </a:r>
          </a:p>
          <a:p>
            <a:endParaRPr lang="en-US" dirty="0"/>
          </a:p>
        </p:txBody>
      </p:sp>
      <p:sp>
        <p:nvSpPr>
          <p:cNvPr id="6" name="Content Placeholder 5">
            <a:extLst>
              <a:ext uri="{FF2B5EF4-FFF2-40B4-BE49-F238E27FC236}">
                <a16:creationId xmlns:a16="http://schemas.microsoft.com/office/drawing/2014/main" id="{F1EB1C56-545E-AF07-2110-D119CBD4270B}"/>
              </a:ext>
            </a:extLst>
          </p:cNvPr>
          <p:cNvSpPr txBox="1">
            <a:spLocks/>
          </p:cNvSpPr>
          <p:nvPr/>
        </p:nvSpPr>
        <p:spPr>
          <a:xfrm>
            <a:off x="5725510" y="1478813"/>
            <a:ext cx="5181600" cy="4351338"/>
          </a:xfrm>
          <a:prstGeom prst="rect">
            <a:avLst/>
          </a:prstGeom>
        </p:spPr>
        <p:txBody>
          <a:bodyPr>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dirty="0"/>
              <a:t>Leicestershire, Leicester &amp; Rutland</a:t>
            </a:r>
          </a:p>
          <a:p>
            <a:pPr marL="457200" indent="-457200">
              <a:buFont typeface="Arial" panose="020B0604020202020204" pitchFamily="34" charset="0"/>
              <a:buChar char="•"/>
            </a:pPr>
            <a:r>
              <a:rPr lang="en-US" dirty="0"/>
              <a:t>Lincolnshire, North Lincolnshire &amp; NE Lincolnshire</a:t>
            </a:r>
          </a:p>
          <a:p>
            <a:pPr marL="457200" indent="-457200">
              <a:buFont typeface="Arial" panose="020B0604020202020204" pitchFamily="34" charset="0"/>
              <a:buChar char="•"/>
            </a:pPr>
            <a:r>
              <a:rPr lang="en-US" dirty="0"/>
              <a:t>Norfolk</a:t>
            </a:r>
          </a:p>
          <a:p>
            <a:pPr marL="457200" indent="-457200">
              <a:buFont typeface="Arial" panose="020B0604020202020204" pitchFamily="34" charset="0"/>
              <a:buChar char="•"/>
            </a:pPr>
            <a:r>
              <a:rPr lang="en-US" dirty="0"/>
              <a:t>Nottinghamshire &amp; Nottingham</a:t>
            </a:r>
          </a:p>
          <a:p>
            <a:pPr marL="457200" indent="-457200">
              <a:buFont typeface="Arial" panose="020B0604020202020204" pitchFamily="34" charset="0"/>
              <a:buChar char="•"/>
            </a:pPr>
            <a:r>
              <a:rPr lang="en-US" dirty="0"/>
              <a:t>Oxfordshire</a:t>
            </a:r>
          </a:p>
          <a:p>
            <a:pPr marL="457200" indent="-457200">
              <a:buFont typeface="Arial" panose="020B0604020202020204" pitchFamily="34" charset="0"/>
              <a:buChar char="•"/>
            </a:pPr>
            <a:r>
              <a:rPr lang="en-US" dirty="0"/>
              <a:t>Staffordshire &amp; Stoke-on-Trent</a:t>
            </a:r>
          </a:p>
          <a:p>
            <a:pPr marL="457200" indent="-457200">
              <a:buFont typeface="Arial" panose="020B0604020202020204" pitchFamily="34" charset="0"/>
              <a:buChar char="•"/>
            </a:pPr>
            <a:r>
              <a:rPr lang="en-US" dirty="0"/>
              <a:t>Suffolk</a:t>
            </a:r>
          </a:p>
          <a:p>
            <a:pPr marL="457200" indent="-457200">
              <a:buFont typeface="Arial" panose="020B0604020202020204" pitchFamily="34" charset="0"/>
              <a:buChar char="•"/>
            </a:pPr>
            <a:r>
              <a:rPr lang="en-US" dirty="0"/>
              <a:t>Surrey</a:t>
            </a:r>
          </a:p>
          <a:p>
            <a:pPr marL="457200" indent="-457200">
              <a:buFont typeface="Arial" panose="020B0604020202020204" pitchFamily="34" charset="0"/>
              <a:buChar char="•"/>
            </a:pPr>
            <a:r>
              <a:rPr lang="en-US" dirty="0"/>
              <a:t>Warwickshire</a:t>
            </a:r>
          </a:p>
          <a:p>
            <a:pPr marL="457200" indent="-457200">
              <a:buFont typeface="Arial" panose="020B0604020202020204" pitchFamily="34" charset="0"/>
              <a:buChar char="•"/>
            </a:pPr>
            <a:r>
              <a:rPr lang="en-US" dirty="0"/>
              <a:t>West Sussex</a:t>
            </a:r>
          </a:p>
          <a:p>
            <a:pPr marL="457200" indent="-457200">
              <a:buFont typeface="Arial" panose="020B0604020202020204" pitchFamily="34" charset="0"/>
              <a:buChar char="•"/>
            </a:pPr>
            <a:r>
              <a:rPr lang="en-US" dirty="0"/>
              <a:t>Worcestershire</a:t>
            </a:r>
          </a:p>
          <a:p>
            <a:endParaRPr lang="en-US" dirty="0"/>
          </a:p>
          <a:p>
            <a:endParaRPr lang="en-US" dirty="0"/>
          </a:p>
        </p:txBody>
      </p:sp>
    </p:spTree>
    <p:extLst>
      <p:ext uri="{BB962C8B-B14F-4D97-AF65-F5344CB8AC3E}">
        <p14:creationId xmlns:p14="http://schemas.microsoft.com/office/powerpoint/2010/main" val="4493545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88F5FC-2EC3-E3C5-E155-22F06DB206D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5354D6E-75BA-C340-CBD2-EF22423B0E94}"/>
              </a:ext>
            </a:extLst>
          </p:cNvPr>
          <p:cNvSpPr>
            <a:spLocks noGrp="1"/>
          </p:cNvSpPr>
          <p:nvPr>
            <p:ph type="title" idx="4294967295"/>
          </p:nvPr>
        </p:nvSpPr>
        <p:spPr>
          <a:xfrm>
            <a:off x="319087" y="315913"/>
            <a:ext cx="10300421" cy="9144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rm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4800" b="1" i="0" u="none" strike="noStrike" kern="1200" cap="none" spc="0" normalizeH="0" baseline="0" dirty="0">
                <a:ln>
                  <a:noFill/>
                </a:ln>
                <a:solidFill>
                  <a:schemeClr val="tx1"/>
                </a:solidFill>
                <a:effectLst/>
                <a:uLnTx/>
                <a:uFillTx/>
                <a:latin typeface="Arial" panose="020B0604020202020204" pitchFamily="34" charset="0"/>
                <a:ea typeface="+mn-ea"/>
                <a:cs typeface="Arial" panose="020B0604020202020204" pitchFamily="34" charset="0"/>
              </a:rPr>
              <a:t>A note on devolution…</a:t>
            </a:r>
          </a:p>
        </p:txBody>
      </p:sp>
      <p:sp>
        <p:nvSpPr>
          <p:cNvPr id="4" name="Text Placeholder 3">
            <a:extLst>
              <a:ext uri="{FF2B5EF4-FFF2-40B4-BE49-F238E27FC236}">
                <a16:creationId xmlns:a16="http://schemas.microsoft.com/office/drawing/2014/main" id="{EE9FEA4C-D801-91F4-5924-A70CDA94C153}"/>
              </a:ext>
            </a:extLst>
          </p:cNvPr>
          <p:cNvSpPr>
            <a:spLocks noGrp="1"/>
          </p:cNvSpPr>
          <p:nvPr>
            <p:ph type="body" sz="quarter" idx="12"/>
          </p:nvPr>
        </p:nvSpPr>
        <p:spPr/>
        <p:txBody>
          <a:bodyPr>
            <a:normAutofit fontScale="92500"/>
          </a:bodyPr>
          <a:lstStyle/>
          <a:p>
            <a:r>
              <a:rPr lang="en-GB" sz="800" err="1">
                <a:solidFill>
                  <a:schemeClr val="bg1"/>
                </a:solidFill>
                <a:latin typeface="Arial" panose="020B0604020202020204" pitchFamily="34" charset="0"/>
                <a:cs typeface="Arial" panose="020B0604020202020204" pitchFamily="34" charset="0"/>
              </a:rPr>
              <a:t>Shobana</a:t>
            </a:r>
            <a:r>
              <a:rPr lang="en-GB" sz="800">
                <a:solidFill>
                  <a:schemeClr val="bg1"/>
                </a:solidFill>
                <a:latin typeface="Arial" panose="020B0604020202020204" pitchFamily="34" charset="0"/>
                <a:cs typeface="Arial" panose="020B0604020202020204" pitchFamily="34" charset="0"/>
              </a:rPr>
              <a:t> </a:t>
            </a:r>
            <a:r>
              <a:rPr lang="en-GB" sz="800" err="1">
                <a:solidFill>
                  <a:schemeClr val="bg1"/>
                </a:solidFill>
                <a:latin typeface="Arial" panose="020B0604020202020204" pitchFamily="34" charset="0"/>
                <a:cs typeface="Arial" panose="020B0604020202020204" pitchFamily="34" charset="0"/>
              </a:rPr>
              <a:t>Jeyasingh</a:t>
            </a:r>
            <a:r>
              <a:rPr lang="en-GB" sz="800">
                <a:solidFill>
                  <a:schemeClr val="bg1"/>
                </a:solidFill>
                <a:latin typeface="Arial" panose="020B0604020202020204" pitchFamily="34" charset="0"/>
                <a:cs typeface="Arial" panose="020B0604020202020204" pitchFamily="34" charset="0"/>
              </a:rPr>
              <a:t> – Seniors Workshop © Jason Thompson</a:t>
            </a:r>
          </a:p>
          <a:p>
            <a:endParaRPr lang="en-GB"/>
          </a:p>
        </p:txBody>
      </p:sp>
      <p:sp>
        <p:nvSpPr>
          <p:cNvPr id="5" name="Content Placeholder 2">
            <a:extLst>
              <a:ext uri="{FF2B5EF4-FFF2-40B4-BE49-F238E27FC236}">
                <a16:creationId xmlns:a16="http://schemas.microsoft.com/office/drawing/2014/main" id="{F41E1CE8-6189-B93B-8314-093984B9C254}"/>
              </a:ext>
            </a:extLst>
          </p:cNvPr>
          <p:cNvSpPr txBox="1">
            <a:spLocks/>
          </p:cNvSpPr>
          <p:nvPr/>
        </p:nvSpPr>
        <p:spPr>
          <a:xfrm>
            <a:off x="319087" y="1727314"/>
            <a:ext cx="6968064" cy="4351338"/>
          </a:xfrm>
          <a:prstGeom prst="rect">
            <a:avLst/>
          </a:prstGeom>
        </p:spPr>
        <p:txBody>
          <a:bodyPr vert="horz" lIns="91440" tIns="45720" rIns="91440" bIns="45720" rtlCol="0" anchor="t">
            <a:normAutofit/>
          </a:bodyPr>
          <a:lst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Arial" panose="020B0604020202020204" pitchFamily="34" charset="0"/>
              <a:buChar char="•"/>
            </a:pPr>
            <a:r>
              <a:rPr lang="en-US" sz="2400" dirty="0"/>
              <a:t>The legislation also sets out a Devolution Priority </a:t>
            </a:r>
            <a:r>
              <a:rPr lang="en-US" sz="2400" dirty="0" err="1"/>
              <a:t>Programme</a:t>
            </a:r>
            <a:r>
              <a:rPr lang="en-US" sz="2400" dirty="0"/>
              <a:t> (DPP) which establishes new Strategic Authorities (SA) across a number of member councils to be more ambitious on joint working around devolved powers (</a:t>
            </a:r>
            <a:r>
              <a:rPr lang="en-US" sz="2400" dirty="0" err="1"/>
              <a:t>eg</a:t>
            </a:r>
            <a:r>
              <a:rPr lang="en-US" sz="2400" dirty="0"/>
              <a:t> transport).</a:t>
            </a:r>
          </a:p>
          <a:p>
            <a:pPr marL="457200" indent="-457200">
              <a:buFont typeface="Arial" panose="020B0604020202020204" pitchFamily="34" charset="0"/>
              <a:buChar char="•"/>
            </a:pPr>
            <a:r>
              <a:rPr lang="en-US" sz="2400" dirty="0"/>
              <a:t>This checklist</a:t>
            </a:r>
            <a:r>
              <a:rPr lang="en-US" sz="2400" b="1" dirty="0"/>
              <a:t> </a:t>
            </a:r>
            <a:r>
              <a:rPr lang="en-US" sz="2400" b="1" u="sng" dirty="0"/>
              <a:t>does not</a:t>
            </a:r>
            <a:r>
              <a:rPr lang="en-US" sz="2400" dirty="0"/>
              <a:t> focus on devolution but strategic authorities will have </a:t>
            </a:r>
            <a:r>
              <a:rPr lang="en-US" sz="2400" dirty="0">
                <a:hlinkClick r:id="rId2"/>
              </a:rPr>
              <a:t>powers around culture </a:t>
            </a:r>
            <a:r>
              <a:rPr lang="en-US" sz="2400" dirty="0"/>
              <a:t>so it is a relevant issue for museums to proactively engage with.</a:t>
            </a:r>
          </a:p>
        </p:txBody>
      </p:sp>
      <p:pic>
        <p:nvPicPr>
          <p:cNvPr id="7" name="Picture 6">
            <a:extLst>
              <a:ext uri="{FF2B5EF4-FFF2-40B4-BE49-F238E27FC236}">
                <a16:creationId xmlns:a16="http://schemas.microsoft.com/office/drawing/2014/main" id="{07469794-33B6-6518-DE95-AE9AB7125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70327" y="226189"/>
            <a:ext cx="3791504" cy="5686747"/>
          </a:xfrm>
          <a:prstGeom prst="rect">
            <a:avLst/>
          </a:prstGeom>
        </p:spPr>
      </p:pic>
      <p:sp>
        <p:nvSpPr>
          <p:cNvPr id="8" name="TextBox 7">
            <a:extLst>
              <a:ext uri="{FF2B5EF4-FFF2-40B4-BE49-F238E27FC236}">
                <a16:creationId xmlns:a16="http://schemas.microsoft.com/office/drawing/2014/main" id="{944E40B3-980F-6185-9F56-1E4414B9CC02}"/>
              </a:ext>
            </a:extLst>
          </p:cNvPr>
          <p:cNvSpPr txBox="1"/>
          <p:nvPr/>
        </p:nvSpPr>
        <p:spPr>
          <a:xfrm>
            <a:off x="7726559" y="5963236"/>
            <a:ext cx="3113448" cy="230832"/>
          </a:xfrm>
          <a:prstGeom prst="rect">
            <a:avLst/>
          </a:prstGeom>
          <a:noFill/>
        </p:spPr>
        <p:txBody>
          <a:bodyPr wrap="square" rtlCol="0">
            <a:spAutoFit/>
          </a:bodyPr>
          <a:lstStyle/>
          <a:p>
            <a:r>
              <a:rPr lang="en-GB" sz="900" dirty="0"/>
              <a:t>Colchester Castle (2026). Photo: Chloe Hashemi.</a:t>
            </a:r>
          </a:p>
        </p:txBody>
      </p:sp>
    </p:spTree>
    <p:extLst>
      <p:ext uri="{BB962C8B-B14F-4D97-AF65-F5344CB8AC3E}">
        <p14:creationId xmlns:p14="http://schemas.microsoft.com/office/powerpoint/2010/main" val="130646279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ED5C514998EA041AEC6DB626849AF1F" ma:contentTypeVersion="29" ma:contentTypeDescription="Create a new document." ma:contentTypeScope="" ma:versionID="d53b856616ef01ceb28b23653e2fdbd0">
  <xsd:schema xmlns:xsd="http://www.w3.org/2001/XMLSchema" xmlns:xs="http://www.w3.org/2001/XMLSchema" xmlns:p="http://schemas.microsoft.com/office/2006/metadata/properties" xmlns:ns2="643b289c-f11c-48ca-8c99-7a44317c705b" xmlns:ns3="32a02632-1bd0-47a3-8ab0-809a410db0a8" targetNamespace="http://schemas.microsoft.com/office/2006/metadata/properties" ma:root="true" ma:fieldsID="62bf21d1bfd1108b43d5bc4aee98a884" ns2:_="" ns3:_="">
    <xsd:import namespace="643b289c-f11c-48ca-8c99-7a44317c705b"/>
    <xsd:import namespace="32a02632-1bd0-47a3-8ab0-809a410db0a8"/>
    <xsd:element name="properties">
      <xsd:complexType>
        <xsd:sequence>
          <xsd:element name="documentManagement">
            <xsd:complexType>
              <xsd:all>
                <xsd:element ref="ns2:Notes" minOccurs="0"/>
                <xsd:element ref="ns2:GDPRExpiryDate" minOccurs="0"/>
                <xsd:element ref="ns2:CaptionCredit" minOccurs="0"/>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DateTaken" minOccurs="0"/>
                <xsd:element ref="ns2:MediaServiceLoca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m08636463feb4d76875f406626277c7a"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3b289c-f11c-48ca-8c99-7a44317c705b" elementFormDefault="qualified">
    <xsd:import namespace="http://schemas.microsoft.com/office/2006/documentManagement/types"/>
    <xsd:import namespace="http://schemas.microsoft.com/office/infopath/2007/PartnerControls"/>
    <xsd:element name="Notes" ma:index="3" nillable="true" ma:displayName="Notes" ma:format="Dropdown" ma:internalName="Notes" ma:readOnly="false">
      <xsd:simpleType>
        <xsd:restriction base="dms:Text">
          <xsd:maxLength value="255"/>
        </xsd:restriction>
      </xsd:simpleType>
    </xsd:element>
    <xsd:element name="GDPRExpiryDate" ma:index="4" nillable="true" ma:displayName="GDPR Expiry Date" ma:description="All assets must have a GDPR expiry date" ma:format="DateOnly" ma:internalName="GDPRExpiryDate" ma:readOnly="false">
      <xsd:simpleType>
        <xsd:restriction base="dms:DateTime"/>
      </xsd:simpleType>
    </xsd:element>
    <xsd:element name="CaptionCredit" ma:index="5" nillable="true" ma:displayName="Caption &amp; Credit" ma:description="Insert the required caption / credit for the asset." ma:format="Dropdown" ma:internalName="CaptionCredit" ma:readOnly="false">
      <xsd:simpleType>
        <xsd:restriction base="dms:Text">
          <xsd:maxLength value="255"/>
        </xsd:restriction>
      </xsd:simple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hidden="true" ma:internalName="MediaServiceKeyPoints" ma:readOnly="true">
      <xsd:simpleType>
        <xsd:restriction base="dms:Note"/>
      </xsd:simpleType>
    </xsd:element>
    <xsd:element name="MediaServiceAutoTags" ma:index="12" nillable="true" ma:displayName="Tags" ma:hidden="true" ma:internalName="MediaServiceAutoTags" ma:readOnly="true">
      <xsd:simpleType>
        <xsd:restriction base="dms:Text"/>
      </xsd:simpleType>
    </xsd:element>
    <xsd:element name="MediaServiceOCR" ma:index="13" nillable="true" ma:displayName="Extracted Text" ma:hidden="true" ma:internalName="MediaServiceOCR" ma:readOnly="true">
      <xsd:simpleType>
        <xsd:restriction base="dms:Note"/>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hidden="true" ma:internalName="MediaServiceLocation" ma:readOnly="true">
      <xsd:simpleType>
        <xsd:restriction base="dms:Text"/>
      </xsd:simpleType>
    </xsd:element>
    <xsd:element name="MediaLengthInSeconds" ma:index="20" nillable="true" ma:displayName="Length (seconds)" ma:hidden="true"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f2265ee6-a210-40dd-8ecb-32ddbadbe68d"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08636463feb4d76875f406626277c7a" ma:index="27" nillable="true" ma:taxonomy="true" ma:internalName="m08636463feb4d76875f406626277c7a" ma:taxonomyFieldName="content_x0020_type" ma:displayName="content type" ma:readOnly="false" ma:default="" ma:fieldId="{60863646-3feb-4d76-875f-406626277c7a}" ma:sspId="f2265ee6-a210-40dd-8ecb-32ddbadbe68d" ma:termSetId="ff8b7fb8-8d6c-4fb5-9c4b-efe4c0fd0b03" ma:anchorId="00000000-0000-0000-0000-000000000000" ma:open="false" ma:isKeyword="false">
      <xsd:complexType>
        <xsd:sequence>
          <xsd:element ref="pc:Terms" minOccurs="0" maxOccurs="1"/>
        </xsd:sequence>
      </xsd:complexType>
    </xsd:element>
    <xsd:element name="MediaServiceBillingMetadata" ma:index="29"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2a02632-1bd0-47a3-8ab0-809a410db0a8" elementFormDefault="qualified">
    <xsd:import namespace="http://schemas.microsoft.com/office/2006/documentManagement/types"/>
    <xsd:import namespace="http://schemas.microsoft.com/office/infopath/2007/PartnerControls"/>
    <xsd:element name="SharedWithUsers" ma:index="16"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hidden="true" ma:internalName="SharedWithDetails" ma:readOnly="true">
      <xsd:simpleType>
        <xsd:restriction base="dms:Note"/>
      </xsd:simpleType>
    </xsd:element>
    <xsd:element name="TaxCatchAll" ma:index="21" nillable="true" ma:displayName="Taxonomy Catch All Column" ma:hidden="true" ma:list="{5a0ab561-5153-4245-a1db-089f8dbbfcbd}" ma:internalName="TaxCatchAll" ma:readOnly="false" ma:showField="CatchAllData" ma:web="32a02632-1bd0-47a3-8ab0-809a410db0a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32a02632-1bd0-47a3-8ab0-809a410db0a8" xsi:nil="true"/>
    <SharedWithUsers xmlns="32a02632-1bd0-47a3-8ab0-809a410db0a8">
      <UserInfo>
        <DisplayName/>
        <AccountId xsi:nil="true"/>
        <AccountType/>
      </UserInfo>
    </SharedWithUsers>
    <lcf76f155ced4ddcb4097134ff3c332f xmlns="643b289c-f11c-48ca-8c99-7a44317c705b">
      <Terms xmlns="http://schemas.microsoft.com/office/infopath/2007/PartnerControls"/>
    </lcf76f155ced4ddcb4097134ff3c332f>
    <Notes xmlns="643b289c-f11c-48ca-8c99-7a44317c705b" xsi:nil="true"/>
    <m08636463feb4d76875f406626277c7a xmlns="643b289c-f11c-48ca-8c99-7a44317c705b">
      <Terms xmlns="http://schemas.microsoft.com/office/infopath/2007/PartnerControls"/>
    </m08636463feb4d76875f406626277c7a>
    <GDPRExpiryDate xmlns="643b289c-f11c-48ca-8c99-7a44317c705b" xsi:nil="true"/>
    <CaptionCredit xmlns="643b289c-f11c-48ca-8c99-7a44317c705b" xsi:nil="true"/>
  </documentManagement>
</p:properties>
</file>

<file path=customXml/itemProps1.xml><?xml version="1.0" encoding="utf-8"?>
<ds:datastoreItem xmlns:ds="http://schemas.openxmlformats.org/officeDocument/2006/customXml" ds:itemID="{8B2CD399-BFB0-40B6-B71D-C5412B308F05}">
  <ds:schemaRefs>
    <ds:schemaRef ds:uri="http://schemas.microsoft.com/sharepoint/v3/contenttype/forms"/>
  </ds:schemaRefs>
</ds:datastoreItem>
</file>

<file path=customXml/itemProps2.xml><?xml version="1.0" encoding="utf-8"?>
<ds:datastoreItem xmlns:ds="http://schemas.openxmlformats.org/officeDocument/2006/customXml" ds:itemID="{09621168-B1FA-4D64-9326-A0B54556971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3b289c-f11c-48ca-8c99-7a44317c705b"/>
    <ds:schemaRef ds:uri="32a02632-1bd0-47a3-8ab0-809a410db0a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FE4EC67-C5AA-49DB-AA08-4B1DDC92A34C}">
  <ds:schemaRefs>
    <ds:schemaRef ds:uri="http://schemas.microsoft.com/office/2006/documentManagement/types"/>
    <ds:schemaRef ds:uri="http://purl.org/dc/terms/"/>
    <ds:schemaRef ds:uri="32a02632-1bd0-47a3-8ab0-809a410db0a8"/>
    <ds:schemaRef ds:uri="http://purl.org/dc/elements/1.1/"/>
    <ds:schemaRef ds:uri="http://purl.org/dc/dcmitype/"/>
    <ds:schemaRef ds:uri="http://schemas.microsoft.com/office/infopath/2007/PartnerControls"/>
    <ds:schemaRef ds:uri="http://schemas.microsoft.com/office/2006/metadata/properties"/>
    <ds:schemaRef ds:uri="http://schemas.openxmlformats.org/package/2006/metadata/core-properties"/>
    <ds:schemaRef ds:uri="643b289c-f11c-48ca-8c99-7a44317c705b"/>
    <ds:schemaRef ds:uri="http://www.w3.org/XML/1998/namespace"/>
  </ds:schemaRefs>
</ds:datastoreItem>
</file>

<file path=docMetadata/LabelInfo.xml><?xml version="1.0" encoding="utf-8"?>
<clbl:labelList xmlns:clbl="http://schemas.microsoft.com/office/2020/mipLabelMetadata">
  <clbl:label id="{c7a6fc32-7538-4b0e-a96a-05f855007c11}" enabled="0" method="" siteId="{c7a6fc32-7538-4b0e-a96a-05f855007c11}" removed="1"/>
</clbl:labelList>
</file>

<file path=docProps/app.xml><?xml version="1.0" encoding="utf-8"?>
<Properties xmlns="http://schemas.openxmlformats.org/officeDocument/2006/extended-properties" xmlns:vt="http://schemas.openxmlformats.org/officeDocument/2006/docPropsVTypes">
  <TotalTime>247</TotalTime>
  <Words>2760</Words>
  <Application>Microsoft Office PowerPoint</Application>
  <PresentationFormat>Widescreen</PresentationFormat>
  <Paragraphs>245</Paragraphs>
  <Slides>38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38</vt:i4>
      </vt:variant>
    </vt:vector>
  </HeadingPairs>
  <TitlesOfParts>
    <vt:vector size="41" baseType="lpstr">
      <vt:lpstr>Arial</vt:lpstr>
      <vt:lpstr>Calibri</vt:lpstr>
      <vt:lpstr>Office Theme</vt:lpstr>
      <vt:lpstr>PowerPoint Presentation</vt:lpstr>
      <vt:lpstr>PowerPoint Presentation</vt:lpstr>
      <vt:lpstr>PowerPoint Presentation</vt:lpstr>
      <vt:lpstr>Tools to support you</vt:lpstr>
      <vt:lpstr>What is Local Government Reorganisation?</vt:lpstr>
      <vt:lpstr>What is LGR?</vt:lpstr>
      <vt:lpstr>Scale of LGR</vt:lpstr>
      <vt:lpstr>Where is LGR happening? </vt:lpstr>
      <vt:lpstr>A note on devolution…</vt:lpstr>
      <vt:lpstr>Timeline</vt:lpstr>
      <vt:lpstr>Getting ready</vt:lpstr>
      <vt:lpstr>Readiness checklist for museums </vt:lpstr>
      <vt:lpstr>Who should use the checklist?</vt:lpstr>
      <vt:lpstr>PowerPoint Presentation</vt:lpstr>
      <vt:lpstr>1. Be part of the planning process</vt:lpstr>
      <vt:lpstr>2. Service data audit</vt:lpstr>
      <vt:lpstr>2a. Service data audit headings</vt:lpstr>
      <vt:lpstr>PowerPoint Presentation</vt:lpstr>
      <vt:lpstr>2b. Service data audit - collections</vt:lpstr>
      <vt:lpstr>PowerPoint Presentation</vt:lpstr>
      <vt:lpstr>2c. Service data audit – funding agreements and contracts </vt:lpstr>
      <vt:lpstr>PowerPoint Presentation</vt:lpstr>
      <vt:lpstr>3. Identify risks</vt:lpstr>
      <vt:lpstr>4. Manage change: workforce support</vt:lpstr>
      <vt:lpstr>5. Manage change: stakeholders</vt:lpstr>
      <vt:lpstr>6. Advocacy</vt:lpstr>
      <vt:lpstr>6a. Internal planning</vt:lpstr>
      <vt:lpstr>7. Compliance with external standards</vt:lpstr>
      <vt:lpstr>7a. Museum Accreditation</vt:lpstr>
      <vt:lpstr>8. Planning for the future</vt:lpstr>
      <vt:lpstr>9. Support</vt:lpstr>
      <vt:lpstr>9a. Case studies and learnings</vt:lpstr>
      <vt:lpstr>10a. Museums not operated by a LA</vt:lpstr>
      <vt:lpstr>10b. Museums not operated by a LA</vt:lpstr>
      <vt:lpstr>10c. Museums not operated by a LA</vt:lpstr>
      <vt:lpstr>PowerPoint Presentation</vt:lpstr>
      <vt:lpstr>Next steps</vt:lpstr>
      <vt:lpstr>Thank you</vt:lpstr>
    </vt:vector>
  </TitlesOfParts>
  <Company>Arts Council England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tips</dc:title>
  <dc:creator>Thomas McCormack</dc:creator>
  <cp:lastModifiedBy>Laura Hughes</cp:lastModifiedBy>
  <cp:revision>27</cp:revision>
  <dcterms:created xsi:type="dcterms:W3CDTF">2023-10-20T12:43:16Z</dcterms:created>
  <dcterms:modified xsi:type="dcterms:W3CDTF">2026-06-16T08:24:48Z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0x0101000ED5C514998EA041AEC6DB626849AF1F</vt:lpwstr>
  </property>
  <property fmtid="{D5CDD505-2E9C-101B-9397-08002B2CF9AE}" pid="3" name="MediaServiceImageTags">
    <vt:lpwstr/>
  </property>
  <property fmtid="{D5CDD505-2E9C-101B-9397-08002B2CF9AE}" pid="4" name="CandC_Tax_2">
    <vt:lpwstr>1;#Advocacy and Communications|b9135cb3-2e55-432a-b552-9a9e871a45f7</vt:lpwstr>
  </property>
  <property fmtid="{D5CDD505-2E9C-101B-9397-08002B2CF9AE}" pid="5" name="CandC_Tax_3">
    <vt:lpwstr/>
  </property>
  <property fmtid="{D5CDD505-2E9C-101B-9397-08002B2CF9AE}" pid="6" name="CandC_Tax_4">
    <vt:lpwstr/>
  </property>
  <property fmtid="{D5CDD505-2E9C-101B-9397-08002B2CF9AE}" pid="7" name="CandC_Tax_5">
    <vt:lpwstr/>
  </property>
  <property fmtid="{D5CDD505-2E9C-101B-9397-08002B2CF9AE}" pid="8" name="CandC_Tax_6">
    <vt:lpwstr/>
  </property>
  <property fmtid="{D5CDD505-2E9C-101B-9397-08002B2CF9AE}" pid="9" name="CandC_Tax_7">
    <vt:lpwstr/>
  </property>
  <property fmtid="{D5CDD505-2E9C-101B-9397-08002B2CF9AE}" pid="10" name="CandC_Tax_8">
    <vt:lpwstr/>
  </property>
  <property fmtid="{D5CDD505-2E9C-101B-9397-08002B2CF9AE}" pid="11" name="CandC_Tax_1">
    <vt:lpwstr/>
  </property>
  <property fmtid="{D5CDD505-2E9C-101B-9397-08002B2CF9AE}" pid="12" name="Order">
    <vt:r8>7600</vt:r8>
  </property>
  <property fmtid="{D5CDD505-2E9C-101B-9397-08002B2CF9AE}" pid="13" name="ComplianceAssetId">
    <vt:lpwstr/>
  </property>
  <property fmtid="{D5CDD505-2E9C-101B-9397-08002B2CF9AE}" pid="14" name="_ExtendedDescription">
    <vt:lpwstr/>
  </property>
  <property fmtid="{D5CDD505-2E9C-101B-9397-08002B2CF9AE}" pid="15" name="TriggerFlowInfo">
    <vt:lpwstr/>
  </property>
  <property fmtid="{D5CDD505-2E9C-101B-9397-08002B2CF9AE}" pid="16" name="content type">
    <vt:lpwstr/>
  </property>
  <property fmtid="{D5CDD505-2E9C-101B-9397-08002B2CF9AE}" pid="17" name="content_x0020_type">
    <vt:lpwstr/>
  </property>
</Properties>
</file>